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rawings/drawing1.xml" ContentType="application/vnd.openxmlformats-officedocument.drawingml.chartshapes+xml"/>
  <Override PartName="/ppt/charts/chart8.xml" ContentType="application/vnd.openxmlformats-officedocument.drawingml.chart+xml"/>
  <Override PartName="/ppt/drawings/drawing2.xml" ContentType="application/vnd.openxmlformats-officedocument.drawingml.chartshapes+xml"/>
  <Override PartName="/ppt/charts/chart9.xml" ContentType="application/vnd.openxmlformats-officedocument.drawingml.chart+xml"/>
  <Override PartName="/ppt/drawings/drawing3.xml" ContentType="application/vnd.openxmlformats-officedocument.drawingml.chartshapes+xml"/>
  <Override PartName="/ppt/charts/chart10.xml" ContentType="application/vnd.openxmlformats-officedocument.drawingml.chart+xml"/>
  <Override PartName="/ppt/drawings/drawing4.xml" ContentType="application/vnd.openxmlformats-officedocument.drawingml.chartshapes+xml"/>
  <Override PartName="/ppt/charts/chart11.xml" ContentType="application/vnd.openxmlformats-officedocument.drawingml.chart+xml"/>
  <Override PartName="/ppt/drawings/drawing5.xml" ContentType="application/vnd.openxmlformats-officedocument.drawingml.chartshapes+xml"/>
  <Override PartName="/ppt/charts/chart12.xml" ContentType="application/vnd.openxmlformats-officedocument.drawingml.chart+xml"/>
  <Override PartName="/ppt/drawings/drawing6.xml" ContentType="application/vnd.openxmlformats-officedocument.drawingml.chartshapes+xml"/>
  <Override PartName="/ppt/charts/chart13.xml" ContentType="application/vnd.openxmlformats-officedocument.drawingml.chart+xml"/>
  <Override PartName="/ppt/drawings/drawing7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notesSlides/notesSlide2.xml" ContentType="application/vnd.openxmlformats-officedocument.presentationml.notesSlide+xml"/>
  <Override PartName="/ppt/charts/chart16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7.xml" ContentType="application/vnd.openxmlformats-officedocument.drawingml.chart+xml"/>
  <Override PartName="/ppt/drawings/drawing8.xml" ContentType="application/vnd.openxmlformats-officedocument.drawingml.chartshapes+xml"/>
  <Override PartName="/ppt/charts/chart18.xml" ContentType="application/vnd.openxmlformats-officedocument.drawingml.chart+xml"/>
  <Override PartName="/ppt/drawings/drawing9.xml" ContentType="application/vnd.openxmlformats-officedocument.drawingml.chartshapes+xml"/>
  <Override PartName="/ppt/charts/chart19.xml" ContentType="application/vnd.openxmlformats-officedocument.drawingml.chart+xml"/>
  <Override PartName="/ppt/drawings/drawing10.xml" ContentType="application/vnd.openxmlformats-officedocument.drawingml.chartshapes+xml"/>
  <Override PartName="/ppt/charts/chart20.xml" ContentType="application/vnd.openxmlformats-officedocument.drawingml.chart+xml"/>
  <Override PartName="/ppt/drawings/drawing11.xml" ContentType="application/vnd.openxmlformats-officedocument.drawingml.chartshapes+xml"/>
  <Override PartName="/ppt/charts/chart21.xml" ContentType="application/vnd.openxmlformats-officedocument.drawingml.chart+xml"/>
  <Override PartName="/ppt/drawings/drawing12.xml" ContentType="application/vnd.openxmlformats-officedocument.drawingml.chartshapes+xml"/>
  <Override PartName="/ppt/charts/chart22.xml" ContentType="application/vnd.openxmlformats-officedocument.drawingml.chart+xml"/>
  <Override PartName="/ppt/drawings/drawing13.xml" ContentType="application/vnd.openxmlformats-officedocument.drawingml.chartshapes+xml"/>
  <Override PartName="/ppt/charts/chart23.xml" ContentType="application/vnd.openxmlformats-officedocument.drawingml.chart+xml"/>
  <Override PartName="/ppt/drawings/drawing14.xml" ContentType="application/vnd.openxmlformats-officedocument.drawingml.chartshapes+xml"/>
  <Override PartName="/ppt/charts/chart24.xml" ContentType="application/vnd.openxmlformats-officedocument.drawingml.chart+xml"/>
  <Override PartName="/ppt/drawings/drawing15.xml" ContentType="application/vnd.openxmlformats-officedocument.drawingml.chartshapes+xml"/>
  <Override PartName="/ppt/charts/chart2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16"/>
  </p:notesMasterIdLst>
  <p:sldIdLst>
    <p:sldId id="256" r:id="rId2"/>
    <p:sldId id="337" r:id="rId3"/>
    <p:sldId id="355" r:id="rId4"/>
    <p:sldId id="349" r:id="rId5"/>
    <p:sldId id="350" r:id="rId6"/>
    <p:sldId id="351" r:id="rId7"/>
    <p:sldId id="352" r:id="rId8"/>
    <p:sldId id="353" r:id="rId9"/>
    <p:sldId id="336" r:id="rId10"/>
    <p:sldId id="335" r:id="rId11"/>
    <p:sldId id="338" r:id="rId12"/>
    <p:sldId id="340" r:id="rId13"/>
    <p:sldId id="341" r:id="rId14"/>
    <p:sldId id="422" r:id="rId15"/>
    <p:sldId id="423" r:id="rId16"/>
    <p:sldId id="323" r:id="rId17"/>
    <p:sldId id="324" r:id="rId18"/>
    <p:sldId id="320" r:id="rId19"/>
    <p:sldId id="321" r:id="rId20"/>
    <p:sldId id="326" r:id="rId21"/>
    <p:sldId id="343" r:id="rId22"/>
    <p:sldId id="344" r:id="rId23"/>
    <p:sldId id="345" r:id="rId24"/>
    <p:sldId id="347" r:id="rId25"/>
    <p:sldId id="348" r:id="rId26"/>
    <p:sldId id="354" r:id="rId27"/>
    <p:sldId id="327" r:id="rId28"/>
    <p:sldId id="276" r:id="rId29"/>
    <p:sldId id="311" r:id="rId30"/>
    <p:sldId id="312" r:id="rId31"/>
    <p:sldId id="313" r:id="rId32"/>
    <p:sldId id="315" r:id="rId33"/>
    <p:sldId id="316" r:id="rId34"/>
    <p:sldId id="314" r:id="rId35"/>
    <p:sldId id="317" r:id="rId36"/>
    <p:sldId id="318" r:id="rId37"/>
    <p:sldId id="319" r:id="rId38"/>
    <p:sldId id="328" r:id="rId39"/>
    <p:sldId id="333" r:id="rId40"/>
    <p:sldId id="356" r:id="rId41"/>
    <p:sldId id="357" r:id="rId42"/>
    <p:sldId id="358" r:id="rId43"/>
    <p:sldId id="359" r:id="rId44"/>
    <p:sldId id="361" r:id="rId45"/>
    <p:sldId id="360" r:id="rId46"/>
    <p:sldId id="362" r:id="rId47"/>
    <p:sldId id="363" r:id="rId48"/>
    <p:sldId id="364" r:id="rId49"/>
    <p:sldId id="365" r:id="rId50"/>
    <p:sldId id="366" r:id="rId51"/>
    <p:sldId id="367" r:id="rId52"/>
    <p:sldId id="368" r:id="rId53"/>
    <p:sldId id="369" r:id="rId54"/>
    <p:sldId id="370" r:id="rId55"/>
    <p:sldId id="371" r:id="rId56"/>
    <p:sldId id="372" r:id="rId57"/>
    <p:sldId id="373" r:id="rId58"/>
    <p:sldId id="374" r:id="rId59"/>
    <p:sldId id="375" r:id="rId60"/>
    <p:sldId id="376" r:id="rId61"/>
    <p:sldId id="377" r:id="rId62"/>
    <p:sldId id="378" r:id="rId63"/>
    <p:sldId id="379" r:id="rId64"/>
    <p:sldId id="380" r:id="rId65"/>
    <p:sldId id="381" r:id="rId66"/>
    <p:sldId id="382" r:id="rId67"/>
    <p:sldId id="383" r:id="rId68"/>
    <p:sldId id="384" r:id="rId69"/>
    <p:sldId id="385" r:id="rId70"/>
    <p:sldId id="386" r:id="rId71"/>
    <p:sldId id="387" r:id="rId72"/>
    <p:sldId id="388" r:id="rId73"/>
    <p:sldId id="389" r:id="rId74"/>
    <p:sldId id="390" r:id="rId75"/>
    <p:sldId id="391" r:id="rId76"/>
    <p:sldId id="392" r:id="rId77"/>
    <p:sldId id="393" r:id="rId78"/>
    <p:sldId id="394" r:id="rId79"/>
    <p:sldId id="395" r:id="rId80"/>
    <p:sldId id="396" r:id="rId81"/>
    <p:sldId id="397" r:id="rId82"/>
    <p:sldId id="398" r:id="rId83"/>
    <p:sldId id="399" r:id="rId84"/>
    <p:sldId id="400" r:id="rId85"/>
    <p:sldId id="401" r:id="rId86"/>
    <p:sldId id="402" r:id="rId87"/>
    <p:sldId id="403" r:id="rId88"/>
    <p:sldId id="404" r:id="rId89"/>
    <p:sldId id="405" r:id="rId90"/>
    <p:sldId id="406" r:id="rId91"/>
    <p:sldId id="407" r:id="rId92"/>
    <p:sldId id="408" r:id="rId93"/>
    <p:sldId id="409" r:id="rId94"/>
    <p:sldId id="410" r:id="rId95"/>
    <p:sldId id="411" r:id="rId96"/>
    <p:sldId id="412" r:id="rId97"/>
    <p:sldId id="413" r:id="rId98"/>
    <p:sldId id="414" r:id="rId99"/>
    <p:sldId id="415" r:id="rId100"/>
    <p:sldId id="416" r:id="rId101"/>
    <p:sldId id="417" r:id="rId102"/>
    <p:sldId id="418" r:id="rId103"/>
    <p:sldId id="419" r:id="rId104"/>
    <p:sldId id="420" r:id="rId105"/>
    <p:sldId id="421" r:id="rId106"/>
    <p:sldId id="424" r:id="rId107"/>
    <p:sldId id="425" r:id="rId108"/>
    <p:sldId id="426" r:id="rId109"/>
    <p:sldId id="427" r:id="rId110"/>
    <p:sldId id="428" r:id="rId111"/>
    <p:sldId id="429" r:id="rId112"/>
    <p:sldId id="430" r:id="rId113"/>
    <p:sldId id="431" r:id="rId114"/>
    <p:sldId id="339" r:id="rId115"/>
  </p:sldIdLst>
  <p:sldSz cx="9144000" cy="6858000" type="screen4x3"/>
  <p:notesSz cx="6761163" cy="99425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E6FA6"/>
    <a:srgbClr val="5BA7AD"/>
    <a:srgbClr val="D8BBA8"/>
    <a:srgbClr val="DB8E63"/>
    <a:srgbClr val="BB75BD"/>
    <a:srgbClr val="60619E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732" autoAdjust="0"/>
    <p:restoredTop sz="97669" autoAdjust="0"/>
  </p:normalViewPr>
  <p:slideViewPr>
    <p:cSldViewPr>
      <p:cViewPr varScale="1">
        <p:scale>
          <a:sx n="117" d="100"/>
          <a:sy n="117" d="100"/>
        </p:scale>
        <p:origin x="-189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66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presProps" Target="presProps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slide" Target="slides/slide112.xml"/><Relationship Id="rId118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Microsoft_Excel_Worksheet17.xlsx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Microsoft_Excel_Worksheet18.xlsx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package" Target="../embeddings/Microsoft_Excel_Worksheet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package" Target="../embeddings/Microsoft_Excel_Worksheet20.xlsx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package" Target="../embeddings/Microsoft_Excel_Worksheet21.xlsx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3.xml"/><Relationship Id="rId1" Type="http://schemas.openxmlformats.org/officeDocument/2006/relationships/package" Target="../embeddings/Microsoft_Excel_Worksheet22.xlsx"/></Relationships>
</file>

<file path=ppt/charts/_rels/chart2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4.xml"/><Relationship Id="rId1" Type="http://schemas.openxmlformats.org/officeDocument/2006/relationships/package" Target="../embeddings/Microsoft_Excel_Worksheet23.xlsx"/></Relationships>
</file>

<file path=ppt/charts/_rels/chart2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5.xml"/><Relationship Id="rId1" Type="http://schemas.openxmlformats.org/officeDocument/2006/relationships/package" Target="../embeddings/Microsoft_Excel_Worksheet24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5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2345679012345678E-2"/>
                  <c:y val="-0.4096808590085378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3888888888888888E-2"/>
                  <c:y val="-0.43212912525558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6.1728395061728392E-3"/>
                  <c:y val="-0.4405472250982221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7.716049382716049E-3"/>
                  <c:y val="-0.4293230919747006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3.0864197530864196E-3"/>
                  <c:y val="-0.434935158536461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5432098765432098E-3"/>
                  <c:y val="-0.4293230919747005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2017 год </c:v>
                </c:pt>
                <c:pt idx="1">
                  <c:v>2018  год оценка</c:v>
                </c:pt>
                <c:pt idx="2">
                  <c:v>2019 год прогноз</c:v>
                </c:pt>
                <c:pt idx="3">
                  <c:v>2020 год прогноз</c:v>
                </c:pt>
                <c:pt idx="4">
                  <c:v>2021 год прогноз</c:v>
                </c:pt>
              </c:strCache>
            </c:strRef>
          </c:cat>
          <c:val>
            <c:numRef>
              <c:f>Лист1!$B$2:$B$6</c:f>
              <c:numCache>
                <c:formatCode>#,##0.0</c:formatCode>
                <c:ptCount val="5"/>
                <c:pt idx="0">
                  <c:v>172.13570000000001</c:v>
                </c:pt>
                <c:pt idx="1">
                  <c:v>176.8</c:v>
                </c:pt>
                <c:pt idx="2">
                  <c:v>181.5</c:v>
                </c:pt>
                <c:pt idx="3">
                  <c:v>186.4</c:v>
                </c:pt>
                <c:pt idx="4">
                  <c:v>191.6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6827392"/>
        <c:axId val="27996544"/>
        <c:axId val="0"/>
      </c:bar3DChart>
      <c:catAx>
        <c:axId val="2682739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27996544"/>
        <c:crosses val="autoZero"/>
        <c:auto val="1"/>
        <c:lblAlgn val="ctr"/>
        <c:lblOffset val="100"/>
        <c:noMultiLvlLbl val="0"/>
      </c:catAx>
      <c:valAx>
        <c:axId val="27996544"/>
        <c:scaling>
          <c:orientation val="minMax"/>
          <c:min val="0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2682739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l">
              <a:defRPr/>
            </a:pPr>
            <a:r>
              <a:rPr kumimoji="0" lang="ru-RU" sz="12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Структура доходов по источникам</a:t>
            </a:r>
            <a:endParaRPr kumimoji="0" lang="ru-RU" sz="12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</c:rich>
      </c:tx>
      <c:layout>
        <c:manualLayout>
          <c:xMode val="edge"/>
          <c:yMode val="edge"/>
          <c:x val="2.6397363270495189E-2"/>
          <c:y val="3.1067954831597001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8254253506268693"/>
          <c:y val="0.16202264617431977"/>
          <c:w val="0.21497824944500593"/>
          <c:h val="0.7258448689764048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0090161194652734"/>
                  <c:y val="-0.3055015558440373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/>
                      <a:t>Налоговые и неналоговые </a:t>
                    </a:r>
                    <a:r>
                      <a:rPr lang="ru-RU" sz="1400" dirty="0" smtClean="0"/>
                      <a:t>доходы </a:t>
                    </a:r>
                  </a:p>
                  <a:p>
                    <a:endParaRPr lang="ru-RU" sz="1400" dirty="0" smtClean="0"/>
                  </a:p>
                  <a:p>
                    <a:endParaRPr lang="ru-RU" sz="1400" b="1" dirty="0" smtClean="0"/>
                  </a:p>
                  <a:p>
                    <a:r>
                      <a:rPr lang="ru-RU" sz="1400" b="1" dirty="0" smtClean="0"/>
                      <a:t>4 721,5 </a:t>
                    </a:r>
                    <a:r>
                      <a:rPr lang="ru-RU" sz="1400" dirty="0" smtClean="0"/>
                      <a:t>(57%)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0.21777121294967086"/>
                  <c:y val="-5.6958324907203872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/>
                      <a:t>Межбюджетные </a:t>
                    </a:r>
                    <a:r>
                      <a:rPr lang="ru-RU" sz="1400" dirty="0" smtClean="0"/>
                      <a:t>трансферты </a:t>
                    </a:r>
                  </a:p>
                  <a:p>
                    <a:endParaRPr lang="ru-RU" sz="1400" dirty="0" smtClean="0"/>
                  </a:p>
                  <a:p>
                    <a:r>
                      <a:rPr lang="ru-RU" sz="1400" b="1" dirty="0" smtClean="0"/>
                      <a:t>3 490,5 </a:t>
                    </a:r>
                    <a:r>
                      <a:rPr lang="ru-RU" sz="1400" dirty="0" smtClean="0"/>
                      <a:t>(43%) -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Налоговые и неналоговые доходы</c:v>
                </c:pt>
                <c:pt idx="1">
                  <c:v>Межбюджетные трансферты </c:v>
                </c:pt>
              </c:strCache>
            </c:strRef>
          </c:cat>
          <c:val>
            <c:numRef>
              <c:f>Лист1!$B$2:$B$3</c:f>
              <c:numCache>
                <c:formatCode>#,##0.0</c:formatCode>
                <c:ptCount val="2"/>
                <c:pt idx="0">
                  <c:v>4721.5</c:v>
                </c:pt>
                <c:pt idx="1">
                  <c:v>3490.5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kumimoji="0" lang="ru-RU" sz="12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Структура налоговых</a:t>
            </a:r>
            <a:r>
              <a:rPr kumimoji="0" lang="ru-RU" sz="1200" b="1" kern="1200" baseline="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 и неналоговых до</a:t>
            </a:r>
            <a:r>
              <a:rPr kumimoji="0" lang="ru-RU" sz="12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ходов</a:t>
            </a:r>
            <a:endParaRPr kumimoji="0" lang="ru-RU" sz="12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</c:rich>
      </c:tx>
      <c:layout>
        <c:manualLayout>
          <c:xMode val="edge"/>
          <c:yMode val="edge"/>
          <c:x val="8.4773065828395236E-3"/>
          <c:y val="2.3169094252605146E-2"/>
        </c:manualLayout>
      </c:layout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26071201550312695"/>
                  <c:y val="2.3169094252605146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/>
                      <a:t>Налоговые доходы </a:t>
                    </a:r>
                    <a:r>
                      <a:rPr lang="ru-RU" sz="1400" dirty="0" smtClean="0"/>
                      <a:t> </a:t>
                    </a:r>
                  </a:p>
                  <a:p>
                    <a:endParaRPr lang="ru-RU" sz="1400" dirty="0" smtClean="0"/>
                  </a:p>
                  <a:p>
                    <a:endParaRPr lang="ru-RU" sz="1400" b="1" dirty="0" smtClean="0"/>
                  </a:p>
                  <a:p>
                    <a:r>
                      <a:rPr lang="ru-RU" sz="1400" b="1" dirty="0" smtClean="0"/>
                      <a:t>3 838,0 </a:t>
                    </a:r>
                    <a:r>
                      <a:rPr lang="ru-RU" sz="1400" dirty="0" smtClean="0"/>
                      <a:t>(81%)</a:t>
                    </a:r>
                    <a:endParaRPr lang="ru-RU" sz="1200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22237201322325537"/>
                  <c:y val="5.0972007355731382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/>
                      <a:t>Неналоговые </a:t>
                    </a:r>
                    <a:r>
                      <a:rPr lang="ru-RU" sz="1400" dirty="0" smtClean="0"/>
                      <a:t>доходы </a:t>
                    </a:r>
                  </a:p>
                  <a:p>
                    <a:endParaRPr lang="ru-RU" sz="1400" dirty="0" smtClean="0"/>
                  </a:p>
                  <a:p>
                    <a:endParaRPr lang="ru-RU" sz="1400" b="1" dirty="0" smtClean="0"/>
                  </a:p>
                  <a:p>
                    <a:r>
                      <a:rPr lang="ru-RU" sz="1600" b="1" dirty="0" smtClean="0"/>
                      <a:t>883,5</a:t>
                    </a:r>
                    <a:r>
                      <a:rPr lang="ru-RU" sz="1400" dirty="0" smtClean="0"/>
                      <a:t> (19%)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Налоговые доходы</c:v>
                </c:pt>
                <c:pt idx="1">
                  <c:v>Неналоговые доходы </c:v>
                </c:pt>
              </c:strCache>
            </c:strRef>
          </c:cat>
          <c:val>
            <c:numRef>
              <c:f>Лист1!$B$2:$B$3</c:f>
              <c:numCache>
                <c:formatCode>#,##0.00</c:formatCode>
                <c:ptCount val="2"/>
                <c:pt idx="0">
                  <c:v>3838</c:v>
                </c:pt>
                <c:pt idx="1">
                  <c:v>883.5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9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kumimoji="0" lang="ru-RU" sz="14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Структура налоговых доходов 2019 года</a:t>
            </a:r>
            <a:endParaRPr kumimoji="0" lang="ru-RU" sz="14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</c:rich>
      </c:tx>
      <c:layout>
        <c:manualLayout>
          <c:xMode val="edge"/>
          <c:yMode val="edge"/>
          <c:x val="3.4816827771155016E-2"/>
          <c:y val="1.306372457416886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6371760601886109"/>
          <c:y val="0.2614018713699735"/>
          <c:w val="0.65722878705032939"/>
          <c:h val="0.6076375471331299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19476721158174795"/>
                  <c:y val="-0.10015522173529469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/>
                      <a:t>НДФЛ</a:t>
                    </a:r>
                  </a:p>
                  <a:p>
                    <a:r>
                      <a:rPr lang="ru-RU" sz="1600" b="1" dirty="0" smtClean="0"/>
                      <a:t>1 438,0 </a:t>
                    </a:r>
                    <a:r>
                      <a:rPr lang="ru-RU" sz="1600" dirty="0" smtClean="0"/>
                      <a:t>(37%)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</c:dLbl>
            <c:dLbl>
              <c:idx val="1"/>
              <c:layout>
                <c:manualLayout>
                  <c:x val="0.22390561331445033"/>
                  <c:y val="-2.3950161719309592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/>
                      <a:t>Акцизы на </a:t>
                    </a:r>
                    <a:r>
                      <a:rPr lang="ru-RU" sz="1600" dirty="0" smtClean="0"/>
                      <a:t>нефтепродукты</a:t>
                    </a:r>
                  </a:p>
                  <a:p>
                    <a:r>
                      <a:rPr lang="ru-RU" sz="1600" b="1" dirty="0" smtClean="0"/>
                      <a:t>109,2</a:t>
                    </a:r>
                    <a:r>
                      <a:rPr lang="ru-RU" sz="1600" dirty="0" smtClean="0"/>
                      <a:t> (3%)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</c:dLbl>
            <c:dLbl>
              <c:idx val="2"/>
              <c:layout>
                <c:manualLayout>
                  <c:x val="0.1778976105786044"/>
                  <c:y val="0.1088643714514072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/>
                      <a:t>УСН</a:t>
                    </a:r>
                    <a:endParaRPr lang="ru-RU" sz="1600" b="1" dirty="0" smtClean="0"/>
                  </a:p>
                  <a:p>
                    <a:r>
                      <a:rPr lang="ru-RU" sz="1600" b="1" dirty="0" smtClean="0"/>
                      <a:t>420,0</a:t>
                    </a:r>
                    <a:r>
                      <a:rPr lang="ru-RU" sz="1600" dirty="0" smtClean="0"/>
                      <a:t> (11%)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</c:dLbl>
            <c:dLbl>
              <c:idx val="3"/>
              <c:layout>
                <c:manualLayout>
                  <c:x val="0.10121748526294841"/>
                  <c:y val="0.16547384460613898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/>
                      <a:t>ЕНВД </a:t>
                    </a:r>
                    <a:endParaRPr lang="ru-RU" sz="1600" dirty="0" smtClean="0"/>
                  </a:p>
                  <a:p>
                    <a:r>
                      <a:rPr lang="ru-RU" sz="1600" b="1" dirty="0" smtClean="0"/>
                      <a:t>75,0</a:t>
                    </a:r>
                    <a:r>
                      <a:rPr lang="ru-RU" sz="1600" dirty="0" smtClean="0"/>
                      <a:t> (2%)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</c:dLbl>
            <c:dLbl>
              <c:idx val="4"/>
              <c:layout>
                <c:manualLayout>
                  <c:x val="-7.2079325042071374E-2"/>
                  <c:y val="0.15458740746099839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/>
                      <a:t>Патент </a:t>
                    </a:r>
                    <a:endParaRPr lang="ru-RU" sz="1600" dirty="0" smtClean="0"/>
                  </a:p>
                  <a:p>
                    <a:r>
                      <a:rPr lang="ru-RU" sz="1600" b="1" dirty="0" smtClean="0"/>
                      <a:t>33,0</a:t>
                    </a:r>
                    <a:r>
                      <a:rPr lang="ru-RU" sz="1600" dirty="0" smtClean="0"/>
                      <a:t> (1%)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</c:dLbl>
            <c:dLbl>
              <c:idx val="5"/>
              <c:layout>
                <c:manualLayout>
                  <c:x val="-0.29905201778299884"/>
                  <c:y val="7.1850485157928801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/>
                      <a:t>Налог на имущество </a:t>
                    </a:r>
                    <a:r>
                      <a:rPr lang="ru-RU" sz="1600" dirty="0" err="1"/>
                      <a:t>физ.лиц</a:t>
                    </a:r>
                    <a:r>
                      <a:rPr lang="ru-RU" sz="1600" dirty="0"/>
                      <a:t> </a:t>
                    </a:r>
                    <a:endParaRPr lang="ru-RU" sz="1600" dirty="0" smtClean="0"/>
                  </a:p>
                  <a:p>
                    <a:r>
                      <a:rPr lang="ru-RU" sz="1600" b="1" dirty="0" smtClean="0"/>
                      <a:t>150,0</a:t>
                    </a:r>
                    <a:r>
                      <a:rPr lang="ru-RU" sz="1600" dirty="0" smtClean="0"/>
                      <a:t> (4%)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</c:dLbl>
            <c:dLbl>
              <c:idx val="6"/>
              <c:layout>
                <c:manualLayout>
                  <c:x val="-0.22264443856228988"/>
                  <c:y val="-9.362353088816526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/>
                      <a:t>Земельный налог </a:t>
                    </a:r>
                    <a:r>
                      <a:rPr lang="ru-RU" sz="1600" dirty="0" err="1" smtClean="0"/>
                      <a:t>юр.лиц</a:t>
                    </a:r>
                    <a:r>
                      <a:rPr lang="ru-RU" sz="1600" dirty="0" smtClean="0"/>
                      <a:t> </a:t>
                    </a:r>
                  </a:p>
                  <a:p>
                    <a:r>
                      <a:rPr lang="ru-RU" sz="1600" b="1" dirty="0" smtClean="0"/>
                      <a:t>1 382,7 </a:t>
                    </a:r>
                    <a:r>
                      <a:rPr lang="ru-RU" sz="1600" b="0" dirty="0" smtClean="0"/>
                      <a:t>(36%)</a:t>
                    </a:r>
                    <a:endParaRPr lang="ru-RU" b="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</c:dLbl>
            <c:dLbl>
              <c:idx val="7"/>
              <c:layout>
                <c:manualLayout>
                  <c:x val="-0.1349568080251482"/>
                  <c:y val="-0.19160146519443183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/>
                      <a:t>Земельный налог </a:t>
                    </a:r>
                    <a:r>
                      <a:rPr lang="ru-RU" sz="1600" dirty="0" err="1" smtClean="0"/>
                      <a:t>физ.лиц</a:t>
                    </a:r>
                    <a:r>
                      <a:rPr lang="ru-RU" sz="1600" dirty="0" smtClean="0"/>
                      <a:t> </a:t>
                    </a:r>
                  </a:p>
                  <a:p>
                    <a:r>
                      <a:rPr lang="ru-RU" sz="1600" b="1" dirty="0" smtClean="0"/>
                      <a:t>200,0</a:t>
                    </a:r>
                    <a:r>
                      <a:rPr lang="ru-RU" sz="1600" dirty="0" smtClean="0"/>
                      <a:t> (5%)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</c:dLbl>
            <c:dLbl>
              <c:idx val="8"/>
              <c:layout>
                <c:manualLayout>
                  <c:x val="0.15642720930187631"/>
                  <c:y val="-0.20466501832864553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/>
                      <a:t>Госпошлина </a:t>
                    </a:r>
                    <a:endParaRPr lang="ru-RU" sz="1600" dirty="0" smtClean="0"/>
                  </a:p>
                  <a:p>
                    <a:r>
                      <a:rPr lang="ru-RU" sz="1600" b="1" dirty="0" smtClean="0"/>
                      <a:t>30,0</a:t>
                    </a:r>
                    <a:r>
                      <a:rPr lang="ru-RU" sz="1600" dirty="0" smtClean="0"/>
                      <a:t> (1%)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</c:dLbl>
            <c:txPr>
              <a:bodyPr/>
              <a:lstStyle/>
              <a:p>
                <a:pPr>
                  <a:defRPr sz="16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1"/>
            <c:showSerName val="0"/>
            <c:showPercent val="1"/>
            <c:showBubbleSize val="0"/>
            <c:separator> </c:separator>
            <c:showLeaderLines val="1"/>
          </c:dLbls>
          <c:cat>
            <c:strRef>
              <c:f>Лист1!$A$2:$A$10</c:f>
              <c:strCache>
                <c:ptCount val="9"/>
                <c:pt idx="0">
                  <c:v>НДФЛ</c:v>
                </c:pt>
                <c:pt idx="1">
                  <c:v>Акцизы на нефтепродукты</c:v>
                </c:pt>
                <c:pt idx="2">
                  <c:v>УСН</c:v>
                </c:pt>
                <c:pt idx="3">
                  <c:v>ЕНВД</c:v>
                </c:pt>
                <c:pt idx="4">
                  <c:v>Патент</c:v>
                </c:pt>
                <c:pt idx="5">
                  <c:v>Налог на имущество физ.лиц</c:v>
                </c:pt>
                <c:pt idx="6">
                  <c:v>Земельный налог юр.л.</c:v>
                </c:pt>
                <c:pt idx="7">
                  <c:v>Земельный налог физ.л.</c:v>
                </c:pt>
                <c:pt idx="8">
                  <c:v>Госпошлина</c:v>
                </c:pt>
              </c:strCache>
            </c:strRef>
          </c:cat>
          <c:val>
            <c:numRef>
              <c:f>Лист1!$B$2:$B$10</c:f>
              <c:numCache>
                <c:formatCode>#,##0.0</c:formatCode>
                <c:ptCount val="9"/>
                <c:pt idx="0">
                  <c:v>1438</c:v>
                </c:pt>
                <c:pt idx="1">
                  <c:v>109.2</c:v>
                </c:pt>
                <c:pt idx="2">
                  <c:v>420</c:v>
                </c:pt>
                <c:pt idx="3">
                  <c:v>75</c:v>
                </c:pt>
                <c:pt idx="4">
                  <c:v>33</c:v>
                </c:pt>
                <c:pt idx="5">
                  <c:v>150</c:v>
                </c:pt>
                <c:pt idx="6">
                  <c:v>1382.7</c:v>
                </c:pt>
                <c:pt idx="7">
                  <c:v>200</c:v>
                </c:pt>
                <c:pt idx="8">
                  <c:v>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kumimoji="0" lang="ru-RU" sz="14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Структура </a:t>
            </a:r>
            <a:r>
              <a:rPr kumimoji="0" lang="ru-RU" sz="1400" b="1" kern="1200" baseline="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неналоговых до</a:t>
            </a:r>
            <a:r>
              <a:rPr kumimoji="0" lang="ru-RU" sz="14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ходов 2019 года</a:t>
            </a:r>
            <a:endParaRPr kumimoji="0" lang="ru-RU" sz="14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</c:rich>
      </c:tx>
      <c:layout>
        <c:manualLayout>
          <c:xMode val="edge"/>
          <c:yMode val="edge"/>
          <c:x val="4.4785228363921646E-2"/>
          <c:y val="1.2905070168355282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6918461260537174"/>
          <c:y val="0.17051611474063863"/>
          <c:w val="0.43555969399485711"/>
          <c:h val="0.6108642061451169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29291761741821931"/>
                  <c:y val="1.505591519641449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Дивиденды</a:t>
                    </a:r>
                  </a:p>
                  <a:p>
                    <a:r>
                      <a:rPr lang="ru-RU" sz="1600" b="1" dirty="0" smtClean="0"/>
                      <a:t>1,5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</c:dLbl>
            <c:dLbl>
              <c:idx val="1"/>
              <c:layout>
                <c:manualLayout>
                  <c:x val="-0.23604363539056331"/>
                  <c:y val="-0.21293365777786219"/>
                </c:manualLayout>
              </c:layout>
              <c:tx>
                <c:rich>
                  <a:bodyPr/>
                  <a:lstStyle/>
                  <a:p>
                    <a:r>
                      <a:rPr lang="ru-RU" sz="1200" b="1" dirty="0"/>
                      <a:t>Аренда </a:t>
                    </a:r>
                    <a:r>
                      <a:rPr lang="ru-RU" sz="1200" b="1" dirty="0" smtClean="0"/>
                      <a:t>земли</a:t>
                    </a:r>
                  </a:p>
                  <a:p>
                    <a:endParaRPr lang="ru-RU" sz="1200" b="1" dirty="0" smtClean="0"/>
                  </a:p>
                  <a:p>
                    <a:r>
                      <a:rPr lang="ru-RU" sz="1600" b="1" dirty="0" smtClean="0"/>
                      <a:t>440,0 (50%)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</c:dLbl>
            <c:dLbl>
              <c:idx val="2"/>
              <c:layout>
                <c:manualLayout>
                  <c:x val="0.12115440720439435"/>
                  <c:y val="-0.15486101137813962"/>
                </c:manualLayout>
              </c:layout>
              <c:tx>
                <c:rich>
                  <a:bodyPr/>
                  <a:lstStyle/>
                  <a:p>
                    <a:r>
                      <a:rPr lang="ru-RU" sz="1200" b="1" dirty="0"/>
                      <a:t>Аренда </a:t>
                    </a:r>
                    <a:r>
                      <a:rPr lang="ru-RU" sz="1200" b="1" dirty="0" smtClean="0"/>
                      <a:t>имущества</a:t>
                    </a:r>
                  </a:p>
                  <a:p>
                    <a:r>
                      <a:rPr lang="ru-RU" sz="1600" b="1" dirty="0" smtClean="0"/>
                      <a:t>70,0 (8%)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</c:dLbl>
            <c:dLbl>
              <c:idx val="3"/>
              <c:layout>
                <c:manualLayout>
                  <c:x val="0.16562880984904541"/>
                  <c:y val="-9.8938871290723818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Платежи от </a:t>
                    </a:r>
                    <a:r>
                      <a:rPr lang="ru-RU" b="1" dirty="0" smtClean="0"/>
                      <a:t>МУП</a:t>
                    </a:r>
                  </a:p>
                  <a:p>
                    <a:r>
                      <a:rPr lang="ru-RU" sz="1600" b="1" dirty="0" smtClean="0"/>
                      <a:t>0,7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</c:dLbl>
            <c:dLbl>
              <c:idx val="4"/>
              <c:layout>
                <c:manualLayout>
                  <c:x val="0.23157361377042471"/>
                  <c:y val="-3.8715210505065843E-2"/>
                </c:manualLayout>
              </c:layout>
              <c:tx>
                <c:rich>
                  <a:bodyPr/>
                  <a:lstStyle/>
                  <a:p>
                    <a:r>
                      <a:rPr lang="ru-RU" sz="1200" b="1" dirty="0" err="1"/>
                      <a:t>Найм</a:t>
                    </a:r>
                    <a:r>
                      <a:rPr lang="ru-RU" sz="1200" b="1" dirty="0"/>
                      <a:t>, </a:t>
                    </a:r>
                    <a:r>
                      <a:rPr lang="ru-RU" sz="1200" b="1" dirty="0" smtClean="0"/>
                      <a:t>реклама</a:t>
                    </a:r>
                  </a:p>
                  <a:p>
                    <a:r>
                      <a:rPr lang="ru-RU" sz="1600" b="1" dirty="0" smtClean="0"/>
                      <a:t>40,0 (5%)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</c:dLbl>
            <c:dLbl>
              <c:idx val="5"/>
              <c:layout>
                <c:manualLayout>
                  <c:x val="0.2392414934704864"/>
                  <c:y val="6.2374505813717174E-2"/>
                </c:manualLayout>
              </c:layout>
              <c:tx>
                <c:rich>
                  <a:bodyPr/>
                  <a:lstStyle/>
                  <a:p>
                    <a:r>
                      <a:rPr lang="ru-RU" sz="1200" b="1" dirty="0"/>
                      <a:t>Плата за негативное воздействие </a:t>
                    </a:r>
                    <a:endParaRPr lang="ru-RU" sz="1200" b="1" dirty="0" smtClean="0"/>
                  </a:p>
                  <a:p>
                    <a:r>
                      <a:rPr lang="ru-RU" sz="1600" b="1" dirty="0" smtClean="0"/>
                      <a:t>3,0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</c:dLbl>
            <c:dLbl>
              <c:idx val="6"/>
              <c:layout>
                <c:manualLayout>
                  <c:x val="0.20396881212891713"/>
                  <c:y val="0.15916236271850553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Продажа </a:t>
                    </a:r>
                    <a:r>
                      <a:rPr lang="ru-RU" b="1" dirty="0" smtClean="0"/>
                      <a:t>имущества</a:t>
                    </a:r>
                  </a:p>
                  <a:p>
                    <a:endParaRPr lang="ru-RU" b="1" dirty="0" smtClean="0"/>
                  </a:p>
                  <a:p>
                    <a:r>
                      <a:rPr lang="ru-RU" b="1" dirty="0" smtClean="0"/>
                      <a:t> </a:t>
                    </a:r>
                    <a:r>
                      <a:rPr lang="ru-RU" sz="1600" b="1" dirty="0" smtClean="0"/>
                      <a:t>217,6 </a:t>
                    </a:r>
                    <a:r>
                      <a:rPr lang="en-US" sz="1600" b="1" dirty="0" smtClean="0"/>
                      <a:t>(</a:t>
                    </a:r>
                    <a:r>
                      <a:rPr lang="ru-RU" sz="1600" b="1" dirty="0" smtClean="0"/>
                      <a:t>25%</a:t>
                    </a:r>
                    <a:r>
                      <a:rPr lang="en-US" sz="1600" b="1" dirty="0" smtClean="0"/>
                      <a:t>)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</c:dLbl>
            <c:dLbl>
              <c:idx val="7"/>
              <c:layout>
                <c:manualLayout>
                  <c:x val="0.14109120838992767"/>
                  <c:y val="0.16346422213250025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Продажа земли (с </a:t>
                    </a:r>
                    <a:r>
                      <a:rPr lang="ru-RU" b="1" dirty="0" err="1"/>
                      <a:t>дорезками</a:t>
                    </a:r>
                    <a:r>
                      <a:rPr lang="ru-RU" b="1" dirty="0" smtClean="0"/>
                      <a:t>) </a:t>
                    </a:r>
                  </a:p>
                  <a:p>
                    <a:r>
                      <a:rPr lang="ru-RU" sz="1600" b="1" dirty="0" smtClean="0"/>
                      <a:t>90,0 (10%)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</c:dLbl>
            <c:dLbl>
              <c:idx val="8"/>
              <c:layout>
                <c:manualLayout>
                  <c:x val="9.2016005471691961E-3"/>
                  <c:y val="0.1914252074972700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Штрафы </a:t>
                    </a:r>
                    <a:endParaRPr lang="ru-RU" b="1" dirty="0" smtClean="0"/>
                  </a:p>
                  <a:p>
                    <a:r>
                      <a:rPr lang="ru-RU" sz="1600" b="1" dirty="0" smtClean="0"/>
                      <a:t>13,2 (1%)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</c:dLbl>
            <c:dLbl>
              <c:idx val="9"/>
              <c:layout>
                <c:manualLayout>
                  <c:x val="-0.1778976105786044"/>
                  <c:y val="0.16131337710444096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Прочие платежи (вырубка и проч</a:t>
                    </a:r>
                    <a:r>
                      <a:rPr lang="ru-RU" b="1" dirty="0" smtClean="0"/>
                      <a:t>.)</a:t>
                    </a:r>
                  </a:p>
                  <a:p>
                    <a:r>
                      <a:rPr lang="ru-RU" sz="1600" b="1" dirty="0" smtClean="0"/>
                      <a:t>7,5 (1%)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</c:dLbl>
            <c:txPr>
              <a:bodyPr/>
              <a:lstStyle/>
              <a:p>
                <a:pPr>
                  <a:defRPr sz="12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1"/>
            <c:showSerName val="0"/>
            <c:showPercent val="1"/>
            <c:showBubbleSize val="0"/>
            <c:separator> </c:separator>
            <c:showLeaderLines val="1"/>
          </c:dLbls>
          <c:cat>
            <c:strRef>
              <c:f>Лист1!$A$2:$A$11</c:f>
              <c:strCache>
                <c:ptCount val="10"/>
                <c:pt idx="0">
                  <c:v>Дивиденды</c:v>
                </c:pt>
                <c:pt idx="1">
                  <c:v>Аренда земли</c:v>
                </c:pt>
                <c:pt idx="2">
                  <c:v>Аренда имущества</c:v>
                </c:pt>
                <c:pt idx="3">
                  <c:v>Платежи от МУП</c:v>
                </c:pt>
                <c:pt idx="4">
                  <c:v>Найм, реклама</c:v>
                </c:pt>
                <c:pt idx="5">
                  <c:v>Плата за негативное воздействие</c:v>
                </c:pt>
                <c:pt idx="6">
                  <c:v>Продажа имущества</c:v>
                </c:pt>
                <c:pt idx="7">
                  <c:v>Продажа земли (с дорезками)</c:v>
                </c:pt>
                <c:pt idx="8">
                  <c:v>Штрафы</c:v>
                </c:pt>
                <c:pt idx="9">
                  <c:v>Прочие платежи (вырубка и проч.)</c:v>
                </c:pt>
              </c:strCache>
            </c:strRef>
          </c:cat>
          <c:val>
            <c:numRef>
              <c:f>Лист1!$B$2:$B$11</c:f>
              <c:numCache>
                <c:formatCode>#,##0.0</c:formatCode>
                <c:ptCount val="10"/>
                <c:pt idx="0">
                  <c:v>1.4789999999999996</c:v>
                </c:pt>
                <c:pt idx="1">
                  <c:v>440</c:v>
                </c:pt>
                <c:pt idx="2">
                  <c:v>70</c:v>
                </c:pt>
                <c:pt idx="3">
                  <c:v>0.70000000000000018</c:v>
                </c:pt>
                <c:pt idx="4">
                  <c:v>40</c:v>
                </c:pt>
                <c:pt idx="5">
                  <c:v>3</c:v>
                </c:pt>
                <c:pt idx="6">
                  <c:v>217.6</c:v>
                </c:pt>
                <c:pt idx="7">
                  <c:v>90</c:v>
                </c:pt>
                <c:pt idx="8">
                  <c:v>13.2</c:v>
                </c:pt>
                <c:pt idx="9">
                  <c:v>7.5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9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0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630640787957063E-2"/>
          <c:y val="3.6945327889307163E-2"/>
          <c:w val="0.63061189417826224"/>
          <c:h val="0.8875771074805803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НДФЛ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-1.07893660966013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1942701363818881E-2"/>
                  <c:y val="-3.2366824005394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43542148802297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0449863693341522E-2"/>
                  <c:y val="-3.77612946729602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2017 год (факт)</c:v>
                </c:pt>
                <c:pt idx="1">
                  <c:v>2018 год (ожидаемые)</c:v>
                </c:pt>
                <c:pt idx="2">
                  <c:v>2019 год (план)</c:v>
                </c:pt>
                <c:pt idx="3">
                  <c:v>2020 год (план)</c:v>
                </c:pt>
                <c:pt idx="4">
                  <c:v>2021 год (план)</c:v>
                </c:pt>
              </c:strCache>
            </c:strRef>
          </c:cat>
          <c:val>
            <c:numRef>
              <c:f>Лист1!$B$2:$B$6</c:f>
              <c:numCache>
                <c:formatCode>0.0</c:formatCode>
                <c:ptCount val="5"/>
                <c:pt idx="0" formatCode="#,##0.00">
                  <c:v>1227.3</c:v>
                </c:pt>
                <c:pt idx="1">
                  <c:v>1508.9935</c:v>
                </c:pt>
                <c:pt idx="2">
                  <c:v>1438</c:v>
                </c:pt>
                <c:pt idx="3">
                  <c:v>1509.325</c:v>
                </c:pt>
                <c:pt idx="4">
                  <c:v>1629.21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Доходы от использования имущества, в т.ч. аренда земли, аренда недвижимости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5.9713506819094406E-3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8.957026022864160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2017 год (факт)</c:v>
                </c:pt>
                <c:pt idx="1">
                  <c:v>2018 год (ожидаемые)</c:v>
                </c:pt>
                <c:pt idx="2">
                  <c:v>2019 год (план)</c:v>
                </c:pt>
                <c:pt idx="3">
                  <c:v>2020 год (план)</c:v>
                </c:pt>
                <c:pt idx="4">
                  <c:v>2021 год (план)</c:v>
                </c:pt>
              </c:strCache>
            </c:strRef>
          </c:cat>
          <c:val>
            <c:numRef>
              <c:f>Лист1!$C$2:$C$6</c:f>
              <c:numCache>
                <c:formatCode>0.0</c:formatCode>
                <c:ptCount val="5"/>
                <c:pt idx="0" formatCode="General">
                  <c:v>580.20000000000005</c:v>
                </c:pt>
                <c:pt idx="1">
                  <c:v>543.03</c:v>
                </c:pt>
                <c:pt idx="2">
                  <c:v>555.17899999999997</c:v>
                </c:pt>
                <c:pt idx="3">
                  <c:v>555.17899999999997</c:v>
                </c:pt>
                <c:pt idx="4">
                  <c:v>555.17899999999997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Налоги на имущество: земельный налог, налог на имущество физических лиц</c:v>
                </c:pt>
              </c:strCache>
            </c:strRef>
          </c:tx>
          <c:spPr>
            <a:solidFill>
              <a:srgbClr val="BB75BD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8.9570260228641601E-3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9713506819094406E-3"/>
                  <c:y val="-2.69723533378282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1942701363818881E-2"/>
                  <c:y val="-4.944874321658473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8.9570260228641601E-3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2017 год (факт)</c:v>
                </c:pt>
                <c:pt idx="1">
                  <c:v>2018 год (ожидаемые)</c:v>
                </c:pt>
                <c:pt idx="2">
                  <c:v>2019 год (план)</c:v>
                </c:pt>
                <c:pt idx="3">
                  <c:v>2020 год (план)</c:v>
                </c:pt>
                <c:pt idx="4">
                  <c:v>2021 год (план)</c:v>
                </c:pt>
              </c:strCache>
            </c:strRef>
          </c:cat>
          <c:val>
            <c:numRef>
              <c:f>Лист1!$D$2:$D$6</c:f>
              <c:numCache>
                <c:formatCode>0.0</c:formatCode>
                <c:ptCount val="5"/>
                <c:pt idx="0" formatCode="#,##0.00">
                  <c:v>1515.9</c:v>
                </c:pt>
                <c:pt idx="1">
                  <c:v>1509.76316</c:v>
                </c:pt>
                <c:pt idx="2">
                  <c:v>1732.7357</c:v>
                </c:pt>
                <c:pt idx="3">
                  <c:v>1701.8505</c:v>
                </c:pt>
                <c:pt idx="4">
                  <c:v>1710.0643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Налоги на совокупный доход:УСН, ЕНВД, Патент</c:v>
                </c:pt>
              </c:strCache>
            </c:strRef>
          </c:tx>
          <c:spPr>
            <a:solidFill>
              <a:srgbClr val="DB8E63"/>
            </a:solidFill>
          </c:spPr>
          <c:invertIfNegative val="0"/>
          <c:dLbls>
            <c:dLbl>
              <c:idx val="0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0449863693341522E-2"/>
                  <c:y val="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7.4641883523868004E-3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8.9570260228641601E-3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5.9713506819094406E-3"/>
                  <c:y val="5.394470667565720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2017 год (факт)</c:v>
                </c:pt>
                <c:pt idx="1">
                  <c:v>2018 год (ожидаемые)</c:v>
                </c:pt>
                <c:pt idx="2">
                  <c:v>2019 год (план)</c:v>
                </c:pt>
                <c:pt idx="3">
                  <c:v>2020 год (план)</c:v>
                </c:pt>
                <c:pt idx="4">
                  <c:v>2021 год (план)</c:v>
                </c:pt>
              </c:strCache>
            </c:strRef>
          </c:cat>
          <c:val>
            <c:numRef>
              <c:f>Лист1!$E$2:$E$6</c:f>
              <c:numCache>
                <c:formatCode>0.0</c:formatCode>
                <c:ptCount val="5"/>
                <c:pt idx="0" formatCode="General">
                  <c:v>409.5</c:v>
                </c:pt>
                <c:pt idx="1">
                  <c:v>490.01600000000002</c:v>
                </c:pt>
                <c:pt idx="2">
                  <c:v>528</c:v>
                </c:pt>
                <c:pt idx="3">
                  <c:v>546</c:v>
                </c:pt>
                <c:pt idx="4">
                  <c:v>518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Доходы от продажи материальных и нематериальных активов</c:v>
                </c:pt>
              </c:strCache>
            </c:strRef>
          </c:tx>
          <c:spPr>
            <a:solidFill>
              <a:srgbClr val="D8BBA8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0449863693341522E-2"/>
                  <c:y val="2.69723533378284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7.4641883523868004E-3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343553903429624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0449863693341522E-2"/>
                  <c:y val="1.0788941335131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2017 год (факт)</c:v>
                </c:pt>
                <c:pt idx="1">
                  <c:v>2018 год (ожидаемые)</c:v>
                </c:pt>
                <c:pt idx="2">
                  <c:v>2019 год (план)</c:v>
                </c:pt>
                <c:pt idx="3">
                  <c:v>2020 год (план)</c:v>
                </c:pt>
                <c:pt idx="4">
                  <c:v>2021 год (план)</c:v>
                </c:pt>
              </c:strCache>
            </c:strRef>
          </c:cat>
          <c:val>
            <c:numRef>
              <c:f>Лист1!$F$2:$F$6</c:f>
              <c:numCache>
                <c:formatCode>0.0</c:formatCode>
                <c:ptCount val="5"/>
                <c:pt idx="0" formatCode="General">
                  <c:v>188</c:v>
                </c:pt>
                <c:pt idx="1">
                  <c:v>331.06</c:v>
                </c:pt>
                <c:pt idx="2">
                  <c:v>307.66370000000001</c:v>
                </c:pt>
                <c:pt idx="3">
                  <c:v>100.05</c:v>
                </c:pt>
                <c:pt idx="4">
                  <c:v>95.05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Акцизы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449863693341522E-2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0449863693341522E-2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8.9570260228641063E-3"/>
                  <c:y val="-1.61834120026972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9406889716205682E-2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2017 год (факт)</c:v>
                </c:pt>
                <c:pt idx="1">
                  <c:v>2018 год (ожидаемые)</c:v>
                </c:pt>
                <c:pt idx="2">
                  <c:v>2019 год (план)</c:v>
                </c:pt>
                <c:pt idx="3">
                  <c:v>2020 год (план)</c:v>
                </c:pt>
                <c:pt idx="4">
                  <c:v>2021 год (план)</c:v>
                </c:pt>
              </c:strCache>
            </c:strRef>
          </c:cat>
          <c:val>
            <c:numRef>
              <c:f>Лист1!$G$2:$G$6</c:f>
              <c:numCache>
                <c:formatCode>0.0</c:formatCode>
                <c:ptCount val="5"/>
                <c:pt idx="0" formatCode="General">
                  <c:v>89.2</c:v>
                </c:pt>
                <c:pt idx="1">
                  <c:v>96.314999999999998</c:v>
                </c:pt>
                <c:pt idx="2">
                  <c:v>109.223</c:v>
                </c:pt>
                <c:pt idx="3">
                  <c:v>109.223</c:v>
                </c:pt>
                <c:pt idx="4">
                  <c:v>109.223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Прочее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449863693341522E-2"/>
                  <c:y val="-3.50640593391773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4641883523868004E-3"/>
                  <c:y val="-3.77615070536951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435421488022976E-2"/>
                  <c:y val="-5.1247471341874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3435539034296241E-2"/>
                  <c:y val="-4.04585300067430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0449863693341522E-2"/>
                  <c:y val="-1.88806473364801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2017 год (факт)</c:v>
                </c:pt>
                <c:pt idx="1">
                  <c:v>2018 год (ожидаемые)</c:v>
                </c:pt>
                <c:pt idx="2">
                  <c:v>2019 год (план)</c:v>
                </c:pt>
                <c:pt idx="3">
                  <c:v>2020 год (план)</c:v>
                </c:pt>
                <c:pt idx="4">
                  <c:v>2021 год (план)</c:v>
                </c:pt>
              </c:strCache>
            </c:strRef>
          </c:cat>
          <c:val>
            <c:numRef>
              <c:f>Лист1!$H$2:$H$6</c:f>
              <c:numCache>
                <c:formatCode>0.0</c:formatCode>
                <c:ptCount val="5"/>
                <c:pt idx="0" formatCode="General">
                  <c:v>120.2</c:v>
                </c:pt>
                <c:pt idx="1">
                  <c:v>112.2</c:v>
                </c:pt>
                <c:pt idx="2">
                  <c:v>50.7</c:v>
                </c:pt>
                <c:pt idx="3">
                  <c:v>50.9</c:v>
                </c:pt>
                <c:pt idx="4">
                  <c:v>50.9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01014528"/>
        <c:axId val="101032704"/>
        <c:axId val="0"/>
      </c:bar3DChart>
      <c:catAx>
        <c:axId val="10101452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01032704"/>
        <c:crosses val="autoZero"/>
        <c:auto val="1"/>
        <c:lblAlgn val="ctr"/>
        <c:lblOffset val="100"/>
        <c:noMultiLvlLbl val="0"/>
      </c:catAx>
      <c:valAx>
        <c:axId val="101032704"/>
        <c:scaling>
          <c:orientation val="minMax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0101452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885785928488605"/>
          <c:y val="5.2978586712399335E-2"/>
          <c:w val="0.21114214071511392"/>
          <c:h val="0.84018455885866594"/>
        </c:manualLayout>
      </c:layout>
      <c:overlay val="0"/>
      <c:txPr>
        <a:bodyPr/>
        <a:lstStyle/>
        <a:p>
          <a:pPr>
            <a:defRPr sz="10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Домодедово</c:v>
                </c:pt>
              </c:strCache>
            </c:strRef>
          </c:tx>
          <c:spPr>
            <a:solidFill>
              <a:srgbClr val="60619E"/>
            </a:solidFill>
          </c:spPr>
          <c:invertIfNegative val="0"/>
          <c:dLbls>
            <c:dLbl>
              <c:idx val="0"/>
              <c:layout>
                <c:manualLayout>
                  <c:x val="1.8518518518518517E-2"/>
                  <c:y val="-1.61834120026972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8.4876543209876545E-2"/>
                  <c:y val="-1.174115027921142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7.8703703703703706E-2"/>
                  <c:y val="4.002905901551979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2017 год факт</c:v>
                </c:pt>
                <c:pt idx="1">
                  <c:v>2018 год план</c:v>
                </c:pt>
              </c:strCache>
            </c:strRef>
          </c:cat>
          <c:val>
            <c:numRef>
              <c:f>Лист1!$B$2:$B$3</c:f>
              <c:numCache>
                <c:formatCode>#,##0.0</c:formatCode>
                <c:ptCount val="2"/>
                <c:pt idx="0">
                  <c:v>24132</c:v>
                </c:pt>
                <c:pt idx="1">
                  <c:v>27007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 по Московской области (городские округа)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3.539625322997416E-2"/>
                  <c:y val="-4.6343587188991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7037037037037035E-2"/>
                  <c:y val="-2.89081083756337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0864197530864196E-2"/>
                  <c:y val="-3.50640593391773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2017 год факт</c:v>
                </c:pt>
                <c:pt idx="1">
                  <c:v>2018 год план</c:v>
                </c:pt>
              </c:strCache>
            </c:strRef>
          </c:cat>
          <c:val>
            <c:numRef>
              <c:f>Лист1!$C$2:$C$3</c:f>
              <c:numCache>
                <c:formatCode>#,##0.0</c:formatCode>
                <c:ptCount val="2"/>
                <c:pt idx="0">
                  <c:v>17733</c:v>
                </c:pt>
                <c:pt idx="1">
                  <c:v>20366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3872256"/>
        <c:axId val="23873792"/>
        <c:axId val="0"/>
      </c:bar3DChart>
      <c:catAx>
        <c:axId val="2387225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23873792"/>
        <c:crosses val="autoZero"/>
        <c:auto val="1"/>
        <c:lblAlgn val="ctr"/>
        <c:lblOffset val="100"/>
        <c:noMultiLvlLbl val="0"/>
      </c:catAx>
      <c:valAx>
        <c:axId val="23873792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2387225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0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630640787957063E-2"/>
          <c:y val="3.6945327889307163E-2"/>
          <c:w val="0.63061189417826224"/>
          <c:h val="0.8875771074805803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Субсидии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-1.07893660966013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1942701363818881E-2"/>
                  <c:y val="-3.2366824005394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43542148802297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0449863693341522E-2"/>
                  <c:y val="-3.77612946729602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2017 год (факт)</c:v>
                </c:pt>
                <c:pt idx="1">
                  <c:v>2018 год (ожидаемые)</c:v>
                </c:pt>
                <c:pt idx="2">
                  <c:v>2019 год (план)</c:v>
                </c:pt>
                <c:pt idx="3">
                  <c:v>2020 год (план)</c:v>
                </c:pt>
                <c:pt idx="4">
                  <c:v>2021 год (план)</c:v>
                </c:pt>
              </c:strCache>
            </c:strRef>
          </c:cat>
          <c:val>
            <c:numRef>
              <c:f>Лист1!$B$2:$B$6</c:f>
              <c:numCache>
                <c:formatCode>#,##0.0</c:formatCode>
                <c:ptCount val="5"/>
                <c:pt idx="0">
                  <c:v>435.8</c:v>
                </c:pt>
                <c:pt idx="1">
                  <c:v>707.6</c:v>
                </c:pt>
                <c:pt idx="2">
                  <c:v>642.29999999999995</c:v>
                </c:pt>
                <c:pt idx="3">
                  <c:v>46.3</c:v>
                </c:pt>
                <c:pt idx="4">
                  <c:v>0.4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Субвенции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5.9713506819094406E-3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8.957026022864160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2017 год (факт)</c:v>
                </c:pt>
                <c:pt idx="1">
                  <c:v>2018 год (ожидаемые)</c:v>
                </c:pt>
                <c:pt idx="2">
                  <c:v>2019 год (план)</c:v>
                </c:pt>
                <c:pt idx="3">
                  <c:v>2020 год (план)</c:v>
                </c:pt>
                <c:pt idx="4">
                  <c:v>2021 год (план)</c:v>
                </c:pt>
              </c:strCache>
            </c:strRef>
          </c:cat>
          <c:val>
            <c:numRef>
              <c:f>Лист1!$C$2:$C$6</c:f>
              <c:numCache>
                <c:formatCode>#,##0.0</c:formatCode>
                <c:ptCount val="5"/>
                <c:pt idx="0">
                  <c:v>2460.3000000000002</c:v>
                </c:pt>
                <c:pt idx="1">
                  <c:v>2704.1</c:v>
                </c:pt>
                <c:pt idx="2">
                  <c:v>2848.2</c:v>
                </c:pt>
                <c:pt idx="3">
                  <c:v>2813.8</c:v>
                </c:pt>
                <c:pt idx="4">
                  <c:v>2812.8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Иные межбюджетные трансферты</c:v>
                </c:pt>
              </c:strCache>
            </c:strRef>
          </c:tx>
          <c:spPr>
            <a:solidFill>
              <a:srgbClr val="BB75BD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8.9570260228641601E-3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9713506819094406E-3"/>
                  <c:y val="-2.69723533378282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1942701363818881E-2"/>
                  <c:y val="-4.944874321658473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2017 год (факт)</c:v>
                </c:pt>
                <c:pt idx="1">
                  <c:v>2018 год (ожидаемые)</c:v>
                </c:pt>
                <c:pt idx="2">
                  <c:v>2019 год (план)</c:v>
                </c:pt>
                <c:pt idx="3">
                  <c:v>2020 год (план)</c:v>
                </c:pt>
                <c:pt idx="4">
                  <c:v>2021 год (план)</c:v>
                </c:pt>
              </c:strCache>
            </c:strRef>
          </c:cat>
          <c:val>
            <c:numRef>
              <c:f>Лист1!$D$2:$D$6</c:f>
              <c:numCache>
                <c:formatCode>#,##0.0</c:formatCode>
                <c:ptCount val="5"/>
                <c:pt idx="0">
                  <c:v>104.3</c:v>
                </c:pt>
                <c:pt idx="1">
                  <c:v>16.399999999999999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37389952"/>
        <c:axId val="137412608"/>
        <c:axId val="0"/>
      </c:bar3DChart>
      <c:catAx>
        <c:axId val="13738995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37412608"/>
        <c:crosses val="autoZero"/>
        <c:auto val="1"/>
        <c:lblAlgn val="ctr"/>
        <c:lblOffset val="100"/>
        <c:noMultiLvlLbl val="0"/>
      </c:catAx>
      <c:valAx>
        <c:axId val="137412608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373899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885785928488605"/>
          <c:y val="5.2978586712399335E-2"/>
          <c:w val="0.21114214071511392"/>
          <c:h val="0.84018455885866594"/>
        </c:manualLayout>
      </c:layout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l" rtl="0">
              <a:defRPr sz="14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kumimoji="0" lang="ru-RU" sz="14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                                      Структура </a:t>
            </a:r>
            <a:r>
              <a:rPr kumimoji="0" lang="ru-RU" sz="1400" b="1" i="0" u="none" strike="noStrike" kern="1200" baseline="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расходов бюджета 2019 года</a:t>
            </a:r>
            <a:endParaRPr kumimoji="0" lang="ru-RU" sz="1400" b="1" i="0" u="none" strike="noStrike" kern="1200" baseline="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</c:rich>
      </c:tx>
      <c:layout>
        <c:manualLayout>
          <c:xMode val="edge"/>
          <c:yMode val="edge"/>
          <c:x val="3.108257192705184E-4"/>
          <c:y val="1.2905070168355282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6918461260537174"/>
          <c:y val="0.17051611474063863"/>
          <c:w val="0.43555969399485711"/>
          <c:h val="0.6108642061451169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28783282744656308"/>
                  <c:y val="0.21293365777786219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Общегосударственные расходы </a:t>
                    </a:r>
                    <a:endParaRPr lang="ru-RU" b="1" dirty="0" smtClean="0"/>
                  </a:p>
                  <a:p>
                    <a:r>
                      <a:rPr lang="ru-RU" sz="1600" b="1" dirty="0" smtClean="0"/>
                      <a:t>1 043,0 (12%)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</c:dLbl>
            <c:dLbl>
              <c:idx val="1"/>
              <c:layout>
                <c:manualLayout>
                  <c:x val="-0.23004001367922985"/>
                  <c:y val="0.11399478648713841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Национальная безопасность и правоохранительная деятельность </a:t>
                    </a:r>
                    <a:endParaRPr lang="ru-RU" b="1" dirty="0" smtClean="0"/>
                  </a:p>
                  <a:p>
                    <a:r>
                      <a:rPr lang="ru-RU" sz="1600" b="1" dirty="0" smtClean="0"/>
                      <a:t>54,0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</c:dLbl>
            <c:dLbl>
              <c:idx val="2"/>
              <c:layout>
                <c:manualLayout>
                  <c:x val="-0.25516098695256534"/>
                  <c:y val="-3.6564534834882825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Национальная </a:t>
                    </a:r>
                    <a:r>
                      <a:rPr lang="ru-RU" b="1" dirty="0" smtClean="0"/>
                      <a:t>экономика</a:t>
                    </a:r>
                  </a:p>
                  <a:p>
                    <a:r>
                      <a:rPr lang="ru-RU" sz="1600" b="1" dirty="0" smtClean="0"/>
                      <a:t>559,4 (7%)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</c:dLbl>
            <c:dLbl>
              <c:idx val="3"/>
              <c:layout>
                <c:manualLayout>
                  <c:x val="-0.22697281349684006"/>
                  <c:y val="-9.033599925211562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Жилищно-коммунальное </a:t>
                    </a:r>
                    <a:r>
                      <a:rPr lang="ru-RU" b="1" dirty="0" smtClean="0"/>
                      <a:t>хозяйство</a:t>
                    </a:r>
                  </a:p>
                  <a:p>
                    <a:r>
                      <a:rPr lang="ru-RU" sz="1600" b="1" dirty="0" smtClean="0"/>
                      <a:t>973,2 (11%)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</c:dLbl>
            <c:dLbl>
              <c:idx val="4"/>
              <c:layout>
                <c:manualLayout>
                  <c:x val="-0.14415852932822995"/>
                  <c:y val="-0.18927436246921078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Охрана окружающей среды </a:t>
                    </a:r>
                    <a:endParaRPr lang="ru-RU" b="1" dirty="0" smtClean="0"/>
                  </a:p>
                  <a:p>
                    <a:r>
                      <a:rPr lang="ru-RU" sz="1600" b="1" dirty="0" smtClean="0"/>
                      <a:t>15,8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</c:dLbl>
            <c:dLbl>
              <c:idx val="5"/>
              <c:layout>
                <c:manualLayout>
                  <c:x val="0.26377921568551671"/>
                  <c:y val="-0.12259816659937511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Образование</a:t>
                    </a:r>
                  </a:p>
                  <a:p>
                    <a:endParaRPr lang="ru-RU" b="1" dirty="0" smtClean="0"/>
                  </a:p>
                  <a:p>
                    <a:r>
                      <a:rPr lang="ru-RU" sz="1600" b="1" dirty="0" smtClean="0"/>
                      <a:t>4 794,7 (56%)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</c:dLbl>
            <c:dLbl>
              <c:idx val="6"/>
              <c:layout>
                <c:manualLayout>
                  <c:x val="0.28678321705343984"/>
                  <c:y val="-4.5167914947119733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Культура и </a:t>
                    </a:r>
                    <a:r>
                      <a:rPr lang="ru-RU" b="1" dirty="0" smtClean="0"/>
                      <a:t>кинематография </a:t>
                    </a:r>
                  </a:p>
                  <a:p>
                    <a:r>
                      <a:rPr lang="ru-RU" sz="1600" b="1" dirty="0" smtClean="0"/>
                      <a:t>551,7 (7%)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</c:dLbl>
            <c:dLbl>
              <c:idx val="7"/>
              <c:layout>
                <c:manualLayout>
                  <c:x val="0.25611121522954261"/>
                  <c:y val="6.882704089789482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Социальная </a:t>
                    </a:r>
                    <a:r>
                      <a:rPr lang="ru-RU" b="1" dirty="0" smtClean="0"/>
                      <a:t>политика</a:t>
                    </a:r>
                  </a:p>
                  <a:p>
                    <a:endParaRPr lang="ru-RU" b="1" dirty="0" smtClean="0"/>
                  </a:p>
                  <a:p>
                    <a:r>
                      <a:rPr lang="ru-RU" sz="1600" b="1" dirty="0" smtClean="0"/>
                      <a:t>285,5 (3%)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</c:dLbl>
            <c:dLbl>
              <c:idx val="8"/>
              <c:layout>
                <c:manualLayout>
                  <c:x val="0.20396881212891713"/>
                  <c:y val="0.20247428470007403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Физическая культура и спорт </a:t>
                    </a:r>
                    <a:endParaRPr lang="ru-RU" sz="1600" b="1" dirty="0" smtClean="0"/>
                  </a:p>
                  <a:p>
                    <a:r>
                      <a:rPr lang="ru-RU" sz="1600" b="1" dirty="0" smtClean="0"/>
                      <a:t>228,8 (3%)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</c:dLbl>
            <c:dLbl>
              <c:idx val="9"/>
              <c:layout>
                <c:manualLayout>
                  <c:x val="1.8403080338425696E-2"/>
                  <c:y val="0.22798957297427658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Средства массовой информации  </a:t>
                    </a:r>
                    <a:endParaRPr lang="ru-RU" b="1" dirty="0" smtClean="0"/>
                  </a:p>
                  <a:p>
                    <a:endParaRPr lang="ru-RU" b="1" dirty="0" smtClean="0"/>
                  </a:p>
                  <a:p>
                    <a:r>
                      <a:rPr lang="ru-RU" sz="1600" b="1" dirty="0" smtClean="0"/>
                      <a:t>54,6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</c:dLbl>
            <c:dLbl>
              <c:idx val="10"/>
              <c:layout>
                <c:manualLayout>
                  <c:x val="-0.13802400820753785"/>
                  <c:y val="0.21293365777786219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Обслуживание муниципального долга </a:t>
                    </a:r>
                    <a:endParaRPr lang="ru-RU" dirty="0" smtClean="0"/>
                  </a:p>
                  <a:p>
                    <a:r>
                      <a:rPr lang="ru-RU" sz="1400" dirty="0" smtClean="0"/>
                      <a:t>71,3  (1%)</a:t>
                    </a:r>
                    <a:endParaRPr lang="ru-RU" sz="14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</c:dLbl>
            <c:txPr>
              <a:bodyPr/>
              <a:lstStyle/>
              <a:p>
                <a:pPr>
                  <a:defRPr sz="12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1"/>
            <c:showSerName val="0"/>
            <c:showPercent val="1"/>
            <c:showBubbleSize val="0"/>
            <c:separator> </c:separator>
            <c:showLeaderLines val="1"/>
          </c:dLbls>
          <c:cat>
            <c:strRef>
              <c:f>Лист1!$A$2:$A$12</c:f>
              <c:strCache>
                <c:ptCount val="11"/>
                <c:pt idx="0">
                  <c:v>Общегосударственные расходы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 </c:v>
                </c:pt>
                <c:pt idx="10">
                  <c:v>Обслуживание муниципального долга</c:v>
                </c:pt>
              </c:strCache>
            </c:strRef>
          </c:cat>
          <c:val>
            <c:numRef>
              <c:f>Лист1!$B$2:$B$12</c:f>
              <c:numCache>
                <c:formatCode>#,##0.0</c:formatCode>
                <c:ptCount val="11"/>
                <c:pt idx="0">
                  <c:v>1043</c:v>
                </c:pt>
                <c:pt idx="1">
                  <c:v>54</c:v>
                </c:pt>
                <c:pt idx="2">
                  <c:v>559.4</c:v>
                </c:pt>
                <c:pt idx="3">
                  <c:v>973.2</c:v>
                </c:pt>
                <c:pt idx="4">
                  <c:v>15.8</c:v>
                </c:pt>
                <c:pt idx="5">
                  <c:v>4794.7</c:v>
                </c:pt>
                <c:pt idx="6">
                  <c:v>551.70000000000005</c:v>
                </c:pt>
                <c:pt idx="7">
                  <c:v>285.5</c:v>
                </c:pt>
                <c:pt idx="8">
                  <c:v>228.8</c:v>
                </c:pt>
                <c:pt idx="9">
                  <c:v>54.6</c:v>
                </c:pt>
                <c:pt idx="10">
                  <c:v>71.3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9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4"/>
            <c:bubble3D val="0"/>
            <c:spPr>
              <a:solidFill>
                <a:srgbClr val="6E6FA6"/>
              </a:solidFill>
            </c:spPr>
          </c:dPt>
          <c:dLbls>
            <c:dLbl>
              <c:idx val="0"/>
              <c:layout>
                <c:manualLayout>
                  <c:x val="-0.36961447832074046"/>
                  <c:y val="-7.1653423112209694E-2"/>
                </c:manualLayout>
              </c:layout>
              <c:tx>
                <c:rich>
                  <a:bodyPr/>
                  <a:lstStyle/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="1" dirty="0"/>
                      <a:t>Функционирование высшего должностного </a:t>
                    </a:r>
                    <a:r>
                      <a:rPr lang="ru-RU" b="1" dirty="0" smtClean="0"/>
                      <a:t>лица </a:t>
                    </a:r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endParaRPr lang="ru-RU" b="1" dirty="0" smtClean="0"/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b="1" dirty="0" smtClean="0"/>
                      <a:t>3,8 </a:t>
                    </a:r>
                    <a:endParaRPr lang="ru-RU" sz="1400" b="1" dirty="0"/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1"/>
              <c:showBubbleSize val="0"/>
              <c:separator>, </c:separator>
            </c:dLbl>
            <c:dLbl>
              <c:idx val="1"/>
              <c:layout>
                <c:manualLayout>
                  <c:x val="0.30499656253040114"/>
                  <c:y val="-9.5537897482946291E-2"/>
                </c:manualLayout>
              </c:layout>
              <c:tx>
                <c:rich>
                  <a:bodyPr/>
                  <a:lstStyle/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="1" dirty="0"/>
                      <a:t>Функционирование законодательных (представительных) </a:t>
                    </a:r>
                    <a:r>
                      <a:rPr lang="ru-RU" b="1" dirty="0" smtClean="0"/>
                      <a:t>органов </a:t>
                    </a:r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endParaRPr lang="ru-RU" b="1" dirty="0" smtClean="0"/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b="1" dirty="0" smtClean="0"/>
                      <a:t>11,5 (1%)</a:t>
                    </a:r>
                    <a:endParaRPr lang="ru-RU" sz="1400" b="1" dirty="0"/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1"/>
              <c:showBubbleSize val="0"/>
              <c:separator>, </c:separator>
            </c:dLbl>
            <c:dLbl>
              <c:idx val="2"/>
              <c:layout>
                <c:manualLayout>
                  <c:x val="0.17750983716162952"/>
                  <c:y val="2.3884160926191018E-2"/>
                </c:manualLayout>
              </c:layout>
              <c:tx>
                <c:rich>
                  <a:bodyPr/>
                  <a:lstStyle/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="1" dirty="0"/>
                      <a:t>Функционирование местных </a:t>
                    </a:r>
                    <a:r>
                      <a:rPr lang="ru-RU" b="1" dirty="0" smtClean="0"/>
                      <a:t>администраций</a:t>
                    </a:r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endParaRPr lang="ru-RU" b="1" dirty="0" smtClean="0"/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b="1" dirty="0" smtClean="0"/>
                      <a:t>395,6</a:t>
                    </a:r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b="1" dirty="0" smtClean="0"/>
                      <a:t>  (38%)</a:t>
                    </a:r>
                    <a:endParaRPr lang="ru-RU" sz="1400" b="1" dirty="0"/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1"/>
              <c:showBubbleSize val="0"/>
              <c:separator>, </c:separator>
            </c:dLbl>
            <c:dLbl>
              <c:idx val="3"/>
              <c:delete val="1"/>
            </c:dLbl>
            <c:dLbl>
              <c:idx val="4"/>
              <c:layout>
                <c:manualLayout>
                  <c:x val="0.49988682166424159"/>
                  <c:y val="0.24680623516427785"/>
                </c:manualLayout>
              </c:layout>
              <c:tx>
                <c:rich>
                  <a:bodyPr/>
                  <a:lstStyle/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="1" dirty="0"/>
                      <a:t>Резервные </a:t>
                    </a:r>
                    <a:r>
                      <a:rPr lang="ru-RU" b="1" dirty="0" smtClean="0"/>
                      <a:t>фонды </a:t>
                    </a:r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b="1" dirty="0" smtClean="0"/>
                      <a:t>5,0 (1%)</a:t>
                    </a:r>
                    <a:endParaRPr lang="ru-RU" sz="1400" b="1" dirty="0"/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1"/>
              <c:showBubbleSize val="0"/>
              <c:separator>, </c:separator>
            </c:dLbl>
            <c:dLbl>
              <c:idx val="5"/>
              <c:layout>
                <c:manualLayout>
                  <c:x val="-0.18609959747617694"/>
                  <c:y val="0.15922982913824379"/>
                </c:manualLayout>
              </c:layout>
              <c:tx>
                <c:rich>
                  <a:bodyPr/>
                  <a:lstStyle/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="1" dirty="0"/>
                      <a:t>Другие общегосударственные </a:t>
                    </a:r>
                    <a:r>
                      <a:rPr lang="ru-RU" b="1" dirty="0" smtClean="0"/>
                      <a:t>вопросы</a:t>
                    </a:r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endParaRPr lang="ru-RU" b="1" dirty="0" smtClean="0"/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b="1" dirty="0" smtClean="0"/>
                      <a:t>627,1  (60%)</a:t>
                    </a:r>
                    <a:endParaRPr lang="ru-RU" sz="1400" b="1" dirty="0"/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1"/>
              <c:showBubbleSize val="0"/>
              <c:separator>, </c:separator>
            </c:dLbl>
            <c:txPr>
              <a:bodyPr/>
              <a:lstStyle/>
              <a:p>
                <a:pPr>
                  <a:defRPr sz="8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, </c:separator>
            <c:showLeaderLines val="1"/>
          </c:dLbls>
          <c:cat>
            <c:strRef>
              <c:f>Лист1!$A$2:$A$6</c:f>
              <c:strCache>
                <c:ptCount val="5"/>
                <c:pt idx="0">
                  <c:v>Функционирование высшего должностного лица</c:v>
                </c:pt>
                <c:pt idx="1">
                  <c:v>Функционирование законодательных (представительных) органов </c:v>
                </c:pt>
                <c:pt idx="2">
                  <c:v>Функционирование местных администраций</c:v>
                </c:pt>
                <c:pt idx="3">
                  <c:v>Резервные фонды</c:v>
                </c:pt>
                <c:pt idx="4">
                  <c:v>Другие общегосударственные вопросы</c:v>
                </c:pt>
              </c:strCache>
            </c:strRef>
          </c:cat>
          <c:val>
            <c:numRef>
              <c:f>Лист1!$B$2:$B$6</c:f>
              <c:numCache>
                <c:formatCode>#,##0.0_ ;[Red]\-#,##0.0\ </c:formatCode>
                <c:ptCount val="5"/>
                <c:pt idx="0">
                  <c:v>3.8</c:v>
                </c:pt>
                <c:pt idx="1">
                  <c:v>11.5</c:v>
                </c:pt>
                <c:pt idx="2">
                  <c:v>395.59999999999997</c:v>
                </c:pt>
                <c:pt idx="3">
                  <c:v>5</c:v>
                </c:pt>
                <c:pt idx="4">
                  <c:v>627.1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4189161750481775"/>
                  <c:y val="-6.698289346389269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Защита населения и территории от  чрезвычайных ситуаций природного и техногенного характера, гражданская </a:t>
                    </a:r>
                    <a:r>
                      <a:rPr lang="ru-RU" b="1" dirty="0" smtClean="0"/>
                      <a:t>оборона</a:t>
                    </a:r>
                  </a:p>
                  <a:p>
                    <a:endParaRPr lang="ru-RU" b="1" dirty="0" smtClean="0"/>
                  </a:p>
                  <a:p>
                    <a:r>
                      <a:rPr lang="ru-RU" sz="1400" b="1" dirty="0" smtClean="0"/>
                      <a:t>21,4  (40%)</a:t>
                    </a:r>
                    <a:endParaRPr lang="ru-RU" sz="1400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 </c:separator>
            </c:dLbl>
            <c:dLbl>
              <c:idx val="1"/>
              <c:layout>
                <c:manualLayout>
                  <c:x val="-0.22465809718265681"/>
                  <c:y val="-0.12918056798763117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Другие вопросы в области национальной безопасности и правоохранительной </a:t>
                    </a:r>
                    <a:r>
                      <a:rPr lang="ru-RU" b="1" dirty="0" smtClean="0"/>
                      <a:t>деятельности </a:t>
                    </a:r>
                  </a:p>
                  <a:p>
                    <a:endParaRPr lang="ru-RU" sz="1400" b="1" dirty="0" smtClean="0"/>
                  </a:p>
                  <a:p>
                    <a:r>
                      <a:rPr lang="ru-RU" sz="1400" b="1" dirty="0" smtClean="0"/>
                      <a:t>32,6 (60%)</a:t>
                    </a:r>
                    <a:endParaRPr lang="ru-RU" sz="1400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 </c:separator>
            </c:dLbl>
            <c:txPr>
              <a:bodyPr/>
              <a:lstStyle/>
              <a:p>
                <a:pPr>
                  <a:defRPr sz="8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 </c:separator>
            <c:showLeaderLines val="1"/>
          </c:dLbls>
          <c:cat>
            <c:strRef>
              <c:f>Лист1!$A$2:$A$3</c:f>
              <c:strCache>
                <c:ptCount val="2"/>
                <c:pt idx="0">
                  <c:v>Защита населения и территории от  чрезвычайных ситуаций природного и техногенного характера, гражданская оборона</c:v>
                </c:pt>
                <c:pt idx="1">
                  <c:v>Другие вопросы в области национальной безопасности и правоохранительной деятельности</c:v>
                </c:pt>
              </c:strCache>
            </c:strRef>
          </c:cat>
          <c:val>
            <c:numRef>
              <c:f>Лист1!$B$2:$B$3</c:f>
              <c:numCache>
                <c:formatCode>#,##0.0_ ;[Red]\-#,##0.0\ </c:formatCode>
                <c:ptCount val="2"/>
                <c:pt idx="0">
                  <c:v>21.4</c:v>
                </c:pt>
                <c:pt idx="1">
                  <c:v>32.6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5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4132553606237816E-2"/>
                  <c:y val="-0.378814492918853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3797920727745288E-2"/>
                  <c:y val="-0.3816205261997339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5594541910331383E-2"/>
                  <c:y val="-0.4377411918173418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0640025990903183E-2"/>
                  <c:y val="-0.4209049921320594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4853801169590642E-2"/>
                  <c:y val="-0.43212912525558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9.259259259259258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anchor="t" anchorCtr="1"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2017 год </c:v>
                </c:pt>
                <c:pt idx="1">
                  <c:v>2018 год оценка</c:v>
                </c:pt>
                <c:pt idx="2">
                  <c:v>2019 год прогноз</c:v>
                </c:pt>
                <c:pt idx="3">
                  <c:v>2020 год прогноз</c:v>
                </c:pt>
                <c:pt idx="4">
                  <c:v>2021 год прогноз</c:v>
                </c:pt>
              </c:strCache>
            </c:strRef>
          </c:cat>
          <c:val>
            <c:numRef>
              <c:f>Лист1!$B$2:$B$6</c:f>
              <c:numCache>
                <c:formatCode>#,##0.0</c:formatCode>
                <c:ptCount val="5"/>
                <c:pt idx="0">
                  <c:v>58909.1</c:v>
                </c:pt>
                <c:pt idx="1">
                  <c:v>64231.199999999997</c:v>
                </c:pt>
                <c:pt idx="2">
                  <c:v>68788.2</c:v>
                </c:pt>
                <c:pt idx="3">
                  <c:v>72002.7</c:v>
                </c:pt>
                <c:pt idx="4">
                  <c:v>75931.399999999994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8021888"/>
        <c:axId val="28023424"/>
        <c:axId val="0"/>
      </c:bar3DChart>
      <c:catAx>
        <c:axId val="2802188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28023424"/>
        <c:crosses val="autoZero"/>
        <c:auto val="1"/>
        <c:lblAlgn val="ctr"/>
        <c:lblOffset val="100"/>
        <c:noMultiLvlLbl val="0"/>
      </c:catAx>
      <c:valAx>
        <c:axId val="28023424"/>
        <c:scaling>
          <c:orientation val="minMax"/>
          <c:min val="0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280218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899472465525384"/>
          <c:y val="0.2150354971953182"/>
          <c:w val="0.40704962379047177"/>
          <c:h val="0.7701320612019312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8.3141432881395194E-2"/>
                  <c:y val="-0.20556207176757829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Сельское хозяйство и </a:t>
                    </a:r>
                    <a:r>
                      <a:rPr lang="ru-RU" b="1" dirty="0" smtClean="0"/>
                      <a:t>рыболовство </a:t>
                    </a:r>
                  </a:p>
                  <a:p>
                    <a:r>
                      <a:rPr lang="ru-RU" sz="1600" b="1" dirty="0" smtClean="0"/>
                      <a:t>2,0  (1%)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22981328578326357"/>
                  <c:y val="-1.5331214760194618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Транспорт</a:t>
                    </a:r>
                  </a:p>
                  <a:p>
                    <a:endParaRPr lang="ru-RU" b="1" dirty="0" smtClean="0"/>
                  </a:p>
                  <a:p>
                    <a:r>
                      <a:rPr lang="ru-RU" sz="1600" b="1" dirty="0" smtClean="0"/>
                      <a:t>100,6  (18%)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0.33256573152558094"/>
                  <c:y val="-0.1430021825661198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Дорожное хозяйство (дорожные фонды</a:t>
                    </a:r>
                    <a:r>
                      <a:rPr lang="ru-RU" b="1" dirty="0" smtClean="0"/>
                      <a:t>)</a:t>
                    </a:r>
                  </a:p>
                  <a:p>
                    <a:endParaRPr lang="ru-RU" b="1" dirty="0" smtClean="0"/>
                  </a:p>
                  <a:p>
                    <a:r>
                      <a:rPr lang="ru-RU" sz="1600" b="1" dirty="0" smtClean="0"/>
                      <a:t>407,9  (73%)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0.30485192056511584"/>
                  <c:y val="-1.9067333009295143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Связь и </a:t>
                    </a:r>
                    <a:r>
                      <a:rPr lang="ru-RU" b="1" dirty="0" smtClean="0"/>
                      <a:t>информатика </a:t>
                    </a:r>
                  </a:p>
                  <a:p>
                    <a:r>
                      <a:rPr lang="ru-RU" sz="1600" b="1" dirty="0" smtClean="0"/>
                      <a:t>17,9 (2%)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0.14721705797454193"/>
                  <c:y val="-0.19858161560866389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Другие вопросы  в области национальной </a:t>
                    </a:r>
                    <a:r>
                      <a:rPr lang="ru-RU" b="1" dirty="0" smtClean="0"/>
                      <a:t>экономики </a:t>
                    </a:r>
                  </a:p>
                  <a:p>
                    <a:r>
                      <a:rPr lang="ru-RU" sz="1600" b="1" dirty="0" smtClean="0"/>
                      <a:t>36,2 (6%)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9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1"/>
            <c:showSerName val="0"/>
            <c:showPercent val="1"/>
            <c:showBubbleSize val="0"/>
            <c:showLeaderLines val="1"/>
          </c:dLbls>
          <c:cat>
            <c:strRef>
              <c:f>Лист1!$A$2:$A$6</c:f>
              <c:strCache>
                <c:ptCount val="5"/>
                <c:pt idx="0">
                  <c:v>Сельское хозяйство и рыболовство</c:v>
                </c:pt>
                <c:pt idx="1">
                  <c:v>Транспорт</c:v>
                </c:pt>
                <c:pt idx="2">
                  <c:v>Дорожное хозяйство (дорожные фонды)</c:v>
                </c:pt>
                <c:pt idx="3">
                  <c:v>Связь и информатика</c:v>
                </c:pt>
                <c:pt idx="4">
                  <c:v>Другие вопросы  в области национальной экономики</c:v>
                </c:pt>
              </c:strCache>
            </c:strRef>
          </c:cat>
          <c:val>
            <c:numRef>
              <c:f>Лист1!$B$2:$B$6</c:f>
              <c:numCache>
                <c:formatCode>#,##0.0_ ;[Red]\-#,##0.0\ </c:formatCode>
                <c:ptCount val="5"/>
                <c:pt idx="0">
                  <c:v>2</c:v>
                </c:pt>
                <c:pt idx="1">
                  <c:v>100.5</c:v>
                </c:pt>
                <c:pt idx="2">
                  <c:v>407.9</c:v>
                </c:pt>
                <c:pt idx="3">
                  <c:v>12.7</c:v>
                </c:pt>
                <c:pt idx="4">
                  <c:v>36.200000000000003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910264963680481"/>
          <c:y val="0.17636929230085546"/>
          <c:w val="0.47528097015544973"/>
          <c:h val="0.7751291523164097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7794597692291656"/>
                  <c:y val="-0.17196005999333414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Жилищное </a:t>
                    </a:r>
                    <a:r>
                      <a:rPr lang="ru-RU" b="1" dirty="0" smtClean="0"/>
                      <a:t>хозяйство </a:t>
                    </a:r>
                  </a:p>
                  <a:p>
                    <a:endParaRPr lang="ru-RU" b="1" dirty="0" smtClean="0"/>
                  </a:p>
                  <a:p>
                    <a:r>
                      <a:rPr lang="ru-RU" sz="1600" b="1" dirty="0" smtClean="0"/>
                      <a:t>65,9  (7%)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2276452104736901"/>
                  <c:y val="4.3413623557496506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Коммунальное </a:t>
                    </a:r>
                    <a:r>
                      <a:rPr lang="ru-RU" b="1" dirty="0" smtClean="0"/>
                      <a:t>хозяйство </a:t>
                    </a:r>
                  </a:p>
                  <a:p>
                    <a:r>
                      <a:rPr lang="ru-RU" sz="1600" b="1" dirty="0" smtClean="0"/>
                      <a:t> </a:t>
                    </a:r>
                  </a:p>
                  <a:p>
                    <a:r>
                      <a:rPr lang="ru-RU" sz="1600" b="1" dirty="0" smtClean="0"/>
                      <a:t>350,6 (36%)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0.20590237521754845"/>
                  <c:y val="-0.54711798404165879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Благоустройство </a:t>
                    </a:r>
                  </a:p>
                  <a:p>
                    <a:endParaRPr lang="ru-RU" sz="1600" b="1" dirty="0" smtClean="0"/>
                  </a:p>
                  <a:p>
                    <a:r>
                      <a:rPr lang="ru-RU" sz="1600" b="1" dirty="0" smtClean="0"/>
                      <a:t>556,7 (57%)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0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1"/>
            <c:showSerName val="0"/>
            <c:showPercent val="1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Жилищное хозяйство</c:v>
                </c:pt>
                <c:pt idx="1">
                  <c:v>Коммунальное хозяйство</c:v>
                </c:pt>
                <c:pt idx="2">
                  <c:v>Благоустройство</c:v>
                </c:pt>
              </c:strCache>
            </c:strRef>
          </c:cat>
          <c:val>
            <c:numRef>
              <c:f>Лист1!$B$2:$B$4</c:f>
              <c:numCache>
                <c:formatCode>#,##0.0_ ;[Red]\-#,##0.0\ </c:formatCode>
                <c:ptCount val="3"/>
                <c:pt idx="0">
                  <c:v>65.8</c:v>
                </c:pt>
                <c:pt idx="1">
                  <c:v>350.6</c:v>
                </c:pt>
                <c:pt idx="2">
                  <c:v>556.70000000000005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746122377273923"/>
          <c:y val="0.32545045499994973"/>
          <c:w val="0.51731242251632903"/>
          <c:h val="0.6409101008978800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2630275997268218"/>
                  <c:y val="7.7211370453787967E-2"/>
                </c:manualLayout>
              </c:layout>
              <c:tx>
                <c:rich>
                  <a:bodyPr/>
                  <a:lstStyle/>
                  <a:p>
                    <a:r>
                      <a:rPr lang="ru-RU" sz="800" dirty="0"/>
                      <a:t>Дошкольное </a:t>
                    </a:r>
                    <a:r>
                      <a:rPr lang="ru-RU" sz="800" dirty="0" smtClean="0"/>
                      <a:t>образование</a:t>
                    </a:r>
                  </a:p>
                  <a:p>
                    <a:endParaRPr lang="ru-RU" sz="800" dirty="0" smtClean="0"/>
                  </a:p>
                  <a:p>
                    <a:r>
                      <a:rPr lang="ru-RU" sz="800" dirty="0" smtClean="0"/>
                      <a:t> </a:t>
                    </a:r>
                    <a:r>
                      <a:rPr lang="ru-RU" sz="800" dirty="0"/>
                      <a:t>1 502,4 </a:t>
                    </a:r>
                    <a:r>
                      <a:rPr lang="ru-RU" sz="800" dirty="0" smtClean="0"/>
                      <a:t>(31%)</a:t>
                    </a:r>
                    <a:endParaRPr lang="ru-RU" sz="14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</c:dLbl>
            <c:dLbl>
              <c:idx val="1"/>
              <c:layout>
                <c:manualLayout>
                  <c:x val="-0.25719453014961852"/>
                  <c:y val="-2.4466978416539595E-2"/>
                </c:manualLayout>
              </c:layout>
              <c:tx>
                <c:rich>
                  <a:bodyPr/>
                  <a:lstStyle/>
                  <a:p>
                    <a:r>
                      <a:rPr lang="ru-RU" sz="800" dirty="0"/>
                      <a:t>Общее </a:t>
                    </a:r>
                    <a:r>
                      <a:rPr lang="ru-RU" sz="800" dirty="0" smtClean="0"/>
                      <a:t>образование  </a:t>
                    </a:r>
                  </a:p>
                  <a:p>
                    <a:endParaRPr lang="ru-RU" sz="800" dirty="0" smtClean="0"/>
                  </a:p>
                  <a:p>
                    <a:r>
                      <a:rPr lang="ru-RU" sz="800" dirty="0" smtClean="0"/>
                      <a:t>2 760,4 (58%)</a:t>
                    </a:r>
                    <a:endParaRPr lang="ru-RU" sz="14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</c:dLbl>
            <c:dLbl>
              <c:idx val="2"/>
              <c:layout>
                <c:manualLayout>
                  <c:x val="-0.29756501291403015"/>
                  <c:y val="3.2064619082728197E-3"/>
                </c:manualLayout>
              </c:layout>
              <c:tx>
                <c:rich>
                  <a:bodyPr/>
                  <a:lstStyle/>
                  <a:p>
                    <a:r>
                      <a:rPr lang="ru-RU" sz="800" dirty="0" smtClean="0"/>
                      <a:t>Дополнительное </a:t>
                    </a:r>
                    <a:r>
                      <a:rPr lang="ru-RU" sz="800" dirty="0"/>
                      <a:t>образование детей </a:t>
                    </a:r>
                    <a:endParaRPr lang="ru-RU" sz="800" dirty="0" smtClean="0"/>
                  </a:p>
                  <a:p>
                    <a:endParaRPr lang="ru-RU" sz="800" dirty="0" smtClean="0"/>
                  </a:p>
                  <a:p>
                    <a:r>
                      <a:rPr lang="ru-RU" sz="800" dirty="0" smtClean="0"/>
                      <a:t>397,0 (8%)</a:t>
                    </a:r>
                    <a:endParaRPr lang="ru-RU" sz="14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</c:dLbl>
            <c:dLbl>
              <c:idx val="3"/>
              <c:layout>
                <c:manualLayout>
                  <c:x val="-0.18635843102840038"/>
                  <c:y val="-0.27898440577309602"/>
                </c:manualLayout>
              </c:layout>
              <c:tx>
                <c:rich>
                  <a:bodyPr/>
                  <a:lstStyle/>
                  <a:p>
                    <a:r>
                      <a:rPr lang="ru-RU" sz="800" dirty="0" smtClean="0"/>
                      <a:t>Профессиональная </a:t>
                    </a:r>
                    <a:r>
                      <a:rPr lang="ru-RU" sz="800" dirty="0"/>
                      <a:t>подготовка, переподготовка и повышение квалификации </a:t>
                    </a:r>
                    <a:endParaRPr lang="ru-RU" sz="800" dirty="0" smtClean="0"/>
                  </a:p>
                  <a:p>
                    <a:endParaRPr lang="ru-RU" sz="800" dirty="0" smtClean="0"/>
                  </a:p>
                  <a:p>
                    <a:r>
                      <a:rPr lang="ru-RU" sz="800" dirty="0" smtClean="0"/>
                      <a:t>29,2 (1%)</a:t>
                    </a:r>
                    <a:endParaRPr lang="ru-RU" sz="14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</c:dLbl>
            <c:dLbl>
              <c:idx val="4"/>
              <c:layout>
                <c:manualLayout>
                  <c:x val="7.247264392066409E-2"/>
                  <c:y val="-0.29822443970871931"/>
                </c:manualLayout>
              </c:layout>
              <c:tx>
                <c:rich>
                  <a:bodyPr/>
                  <a:lstStyle/>
                  <a:p>
                    <a:r>
                      <a:rPr lang="ru-RU" sz="800" dirty="0"/>
                      <a:t>Молодежная политика и оздоровление детей </a:t>
                    </a:r>
                    <a:endParaRPr lang="ru-RU" sz="800" dirty="0" smtClean="0"/>
                  </a:p>
                  <a:p>
                    <a:endParaRPr lang="ru-RU" sz="800" dirty="0" smtClean="0"/>
                  </a:p>
                  <a:p>
                    <a:r>
                      <a:rPr lang="ru-RU" sz="800" dirty="0" smtClean="0"/>
                      <a:t>38,8 (1%)</a:t>
                    </a:r>
                    <a:endParaRPr lang="ru-RU" sz="14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</c:dLbl>
            <c:dLbl>
              <c:idx val="5"/>
              <c:layout>
                <c:manualLayout>
                  <c:x val="0.32353838512770067"/>
                  <c:y val="-0.22447000838290695"/>
                </c:manualLayout>
              </c:layout>
              <c:tx>
                <c:rich>
                  <a:bodyPr/>
                  <a:lstStyle/>
                  <a:p>
                    <a:r>
                      <a:rPr lang="ru-RU" sz="800" dirty="0"/>
                      <a:t>Другие вопросы в области образования </a:t>
                    </a:r>
                    <a:endParaRPr lang="ru-RU" sz="800" dirty="0" smtClean="0"/>
                  </a:p>
                  <a:p>
                    <a:endParaRPr lang="ru-RU" sz="800" dirty="0" smtClean="0"/>
                  </a:p>
                  <a:p>
                    <a:r>
                      <a:rPr lang="ru-RU" sz="800" dirty="0" smtClean="0"/>
                      <a:t>67,0 (1%)</a:t>
                    </a:r>
                    <a:endParaRPr lang="ru-RU" sz="14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</c:dLbl>
            <c:txPr>
              <a:bodyPr/>
              <a:lstStyle/>
              <a:p>
                <a:pPr>
                  <a:defRPr sz="8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1"/>
            <c:showSerName val="0"/>
            <c:showPercent val="1"/>
            <c:showBubbleSize val="0"/>
            <c:separator> </c:separator>
            <c:showLeaderLines val="1"/>
          </c:dLbls>
          <c:cat>
            <c:strRef>
              <c:f>Лист1!$A$2:$A$7</c:f>
              <c:strCache>
                <c:ptCount val="6"/>
                <c:pt idx="0">
                  <c:v>Дошкольное образование</c:v>
                </c:pt>
                <c:pt idx="1">
                  <c:v>Общее образование</c:v>
                </c:pt>
                <c:pt idx="2">
                  <c:v>Дополнительное образование детей</c:v>
                </c:pt>
                <c:pt idx="3">
                  <c:v>Профессиональная подготовка, переподготовка и повышение квалификации</c:v>
                </c:pt>
                <c:pt idx="4">
                  <c:v>Молодежная политика и оздоровление детей</c:v>
                </c:pt>
                <c:pt idx="5">
                  <c:v>Другие вопросы в области образования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1502.4</c:v>
                </c:pt>
                <c:pt idx="1">
                  <c:v>2760.3</c:v>
                </c:pt>
                <c:pt idx="2">
                  <c:v>397</c:v>
                </c:pt>
                <c:pt idx="3">
                  <c:v>29.2</c:v>
                </c:pt>
                <c:pt idx="4">
                  <c:v>38.800000000000004</c:v>
                </c:pt>
                <c:pt idx="5">
                  <c:v>67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200625355941443"/>
          <c:y val="0.27886404094635481"/>
          <c:w val="0.50183838432366357"/>
          <c:h val="0.6477216355805434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35509257544772127"/>
                  <c:y val="-0.5250062654537093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Культура</a:t>
                    </a:r>
                  </a:p>
                  <a:p>
                    <a:r>
                      <a:rPr lang="ru-RU" sz="1600" b="1" dirty="0" smtClean="0"/>
                      <a:t>526,9  (96%)</a:t>
                    </a:r>
                    <a:endParaRPr lang="ru-RU" sz="1600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0.308376915596484"/>
                  <c:y val="-7.7930617528284993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Другие вопросы  в области культуры, кинематографии </a:t>
                    </a:r>
                    <a:endParaRPr lang="ru-RU" b="1" dirty="0" smtClean="0"/>
                  </a:p>
                  <a:p>
                    <a:endParaRPr lang="ru-RU" b="1" dirty="0" smtClean="0"/>
                  </a:p>
                  <a:p>
                    <a:r>
                      <a:rPr lang="ru-RU" sz="1600" b="1" dirty="0" smtClean="0"/>
                      <a:t>24,8  (4%) </a:t>
                    </a:r>
                    <a:endParaRPr lang="ru-RU" sz="1600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1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Культура </c:v>
                </c:pt>
                <c:pt idx="1">
                  <c:v>Другие вопросы  в области культуры, кинематографии </c:v>
                </c:pt>
              </c:strCache>
            </c:strRef>
          </c:cat>
          <c:val>
            <c:numRef>
              <c:f>Лист1!$B$2:$B$3</c:f>
              <c:numCache>
                <c:formatCode>#,##0.0_ ;[Red]\-#,##0.0\ </c:formatCode>
                <c:ptCount val="2"/>
                <c:pt idx="0">
                  <c:v>526.9</c:v>
                </c:pt>
                <c:pt idx="1">
                  <c:v>24.8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313066909703076"/>
          <c:y val="0.21926993096863123"/>
          <c:w val="0.45672797184493641"/>
          <c:h val="0.7282959551040878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8697376374376493"/>
                  <c:y val="-0.19543624281986693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Пенсионное </a:t>
                    </a:r>
                    <a:r>
                      <a:rPr lang="ru-RU" b="1" dirty="0" smtClean="0"/>
                      <a:t>обеспечение</a:t>
                    </a:r>
                  </a:p>
                  <a:p>
                    <a:r>
                      <a:rPr lang="ru-RU" sz="1600" b="1" dirty="0" smtClean="0"/>
                      <a:t>15,1 (5%)</a:t>
                    </a:r>
                    <a:endParaRPr lang="ru-RU" sz="1600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21750547617428914"/>
                  <c:y val="-0.12870191600332695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Социальное обеспечение </a:t>
                    </a:r>
                    <a:r>
                      <a:rPr lang="ru-RU" b="1" dirty="0" smtClean="0"/>
                      <a:t>населения</a:t>
                    </a:r>
                    <a:r>
                      <a:rPr lang="ru-RU" sz="1600" b="1" dirty="0" smtClean="0"/>
                      <a:t/>
                    </a:r>
                    <a:br>
                      <a:rPr lang="ru-RU" sz="1600" b="1" dirty="0" smtClean="0"/>
                    </a:br>
                    <a:r>
                      <a:rPr lang="ru-RU" sz="1600" b="1" dirty="0" smtClean="0"/>
                      <a:t>148,6  (52%)</a:t>
                    </a:r>
                    <a:endParaRPr lang="ru-RU" sz="1600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0.23437093225130873"/>
                  <c:y val="-0.2860042577851710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Охрана семьи и </a:t>
                    </a:r>
                    <a:r>
                      <a:rPr lang="ru-RU" b="1" dirty="0" smtClean="0"/>
                      <a:t>детства</a:t>
                    </a:r>
                    <a:endParaRPr lang="ru-RU" sz="1600" b="1" dirty="0" smtClean="0"/>
                  </a:p>
                  <a:p>
                    <a:r>
                      <a:rPr lang="ru-RU" sz="1600" b="1" dirty="0" smtClean="0"/>
                      <a:t>121,8</a:t>
                    </a:r>
                  </a:p>
                  <a:p>
                    <a:r>
                      <a:rPr lang="ru-RU" sz="1600" b="1" dirty="0" smtClean="0"/>
                      <a:t>(43%)</a:t>
                    </a:r>
                    <a:endParaRPr lang="ru-RU" sz="1600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0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Пенсионное обеспечение</c:v>
                </c:pt>
                <c:pt idx="1">
                  <c:v>Социальное обеспечение населения</c:v>
                </c:pt>
                <c:pt idx="2">
                  <c:v>Охрана семьи и детства</c:v>
                </c:pt>
              </c:strCache>
            </c:strRef>
          </c:cat>
          <c:val>
            <c:numRef>
              <c:f>Лист1!$B$2:$B$4</c:f>
              <c:numCache>
                <c:formatCode>#,##0.0_ ;[Red]\-#,##0.0\ </c:formatCode>
                <c:ptCount val="3"/>
                <c:pt idx="0">
                  <c:v>15.1</c:v>
                </c:pt>
                <c:pt idx="1">
                  <c:v>148.6</c:v>
                </c:pt>
                <c:pt idx="2">
                  <c:v>121.8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Программные расходы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2017 год (факт)</c:v>
                </c:pt>
                <c:pt idx="1">
                  <c:v>2018 год (план)</c:v>
                </c:pt>
                <c:pt idx="2">
                  <c:v>2019 год (план)</c:v>
                </c:pt>
                <c:pt idx="3">
                  <c:v>2020 год (план)</c:v>
                </c:pt>
                <c:pt idx="4">
                  <c:v>2021 год (план)</c:v>
                </c:pt>
              </c:strCache>
            </c:strRef>
          </c:cat>
          <c:val>
            <c:numRef>
              <c:f>Лист1!$B$2:$B$6</c:f>
              <c:numCache>
                <c:formatCode>#,##0.0</c:formatCode>
                <c:ptCount val="5"/>
                <c:pt idx="0">
                  <c:v>7285.7437</c:v>
                </c:pt>
                <c:pt idx="1">
                  <c:v>8471.5</c:v>
                </c:pt>
                <c:pt idx="2">
                  <c:v>8456.9</c:v>
                </c:pt>
                <c:pt idx="3">
                  <c:v>7560.6</c:v>
                </c:pt>
                <c:pt idx="4">
                  <c:v>7174.2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Непрограммные расходы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2017 год (факт)</c:v>
                </c:pt>
                <c:pt idx="1">
                  <c:v>2018 год (план)</c:v>
                </c:pt>
                <c:pt idx="2">
                  <c:v>2019 год (план)</c:v>
                </c:pt>
                <c:pt idx="3">
                  <c:v>2020 год (план)</c:v>
                </c:pt>
                <c:pt idx="4">
                  <c:v>2021 год (план)</c:v>
                </c:pt>
              </c:strCache>
            </c:strRef>
          </c:cat>
          <c:val>
            <c:numRef>
              <c:f>Лист1!$C$2:$C$6</c:f>
              <c:numCache>
                <c:formatCode>#,##0.0</c:formatCode>
                <c:ptCount val="5"/>
                <c:pt idx="0">
                  <c:v>381.30290000000002</c:v>
                </c:pt>
                <c:pt idx="1">
                  <c:v>46.4</c:v>
                </c:pt>
                <c:pt idx="2">
                  <c:v>174.96429999999998</c:v>
                </c:pt>
                <c:pt idx="3">
                  <c:v>343.2</c:v>
                </c:pt>
                <c:pt idx="4">
                  <c:v>593.20000000000005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19552256"/>
        <c:axId val="119558144"/>
        <c:axId val="0"/>
      </c:bar3DChart>
      <c:catAx>
        <c:axId val="1195522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19558144"/>
        <c:crosses val="autoZero"/>
        <c:auto val="1"/>
        <c:lblAlgn val="ctr"/>
        <c:lblOffset val="100"/>
        <c:noMultiLvlLbl val="0"/>
      </c:catAx>
      <c:valAx>
        <c:axId val="119558144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19552256"/>
        <c:crosses val="autoZero"/>
        <c:crossBetween val="between"/>
      </c:valAx>
      <c:spPr>
        <a:noFill/>
        <a:ln w="25402">
          <a:noFill/>
        </a:ln>
      </c:spPr>
    </c:plotArea>
    <c:legend>
      <c:legendPos val="r"/>
      <c:layout/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9.2592592592592587E-3"/>
                  <c:y val="-0.4209049921320594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3797920727745288E-2"/>
                  <c:y val="-0.3816205261997339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5594541910331383E-2"/>
                  <c:y val="-0.3760084596379730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7137751786874593E-2"/>
                  <c:y val="-0.3872325927614946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0883690708251993E-2"/>
                  <c:y val="-0.3872325927614946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9.259259259259258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anchor="t" anchorCtr="1"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2017 год</c:v>
                </c:pt>
                <c:pt idx="1">
                  <c:v>2018 год  оценка</c:v>
                </c:pt>
                <c:pt idx="2">
                  <c:v>2019 год прогноз</c:v>
                </c:pt>
                <c:pt idx="3">
                  <c:v>2020 год прогноз</c:v>
                </c:pt>
                <c:pt idx="4">
                  <c:v>2021 год прогноз</c:v>
                </c:pt>
              </c:strCache>
            </c:strRef>
          </c:cat>
          <c:val>
            <c:numRef>
              <c:f>Лист1!$B$2:$B$6</c:f>
              <c:numCache>
                <c:formatCode>#,##0</c:formatCode>
                <c:ptCount val="5"/>
                <c:pt idx="0">
                  <c:v>317</c:v>
                </c:pt>
                <c:pt idx="1">
                  <c:v>290</c:v>
                </c:pt>
                <c:pt idx="2">
                  <c:v>290</c:v>
                </c:pt>
                <c:pt idx="3">
                  <c:v>280</c:v>
                </c:pt>
                <c:pt idx="4">
                  <c:v>280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7895296"/>
        <c:axId val="27896832"/>
        <c:axId val="0"/>
      </c:bar3DChart>
      <c:catAx>
        <c:axId val="2789529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27896832"/>
        <c:crosses val="autoZero"/>
        <c:auto val="1"/>
        <c:lblAlgn val="ctr"/>
        <c:lblOffset val="100"/>
        <c:noMultiLvlLbl val="0"/>
      </c:catAx>
      <c:valAx>
        <c:axId val="27896832"/>
        <c:scaling>
          <c:orientation val="minMax"/>
          <c:min val="0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2789529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9.2592592592592587E-3"/>
                  <c:y val="-0.434935158536461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8924626380766731E-2"/>
                  <c:y val="-0.3002455610542024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7.4723846653671809E-3"/>
                  <c:y val="-0.2862153946498003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5513320337881741E-2"/>
                  <c:y val="-0.3002455610542024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2508122157244964E-2"/>
                  <c:y val="-0.317081760739484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9.259259259259258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anchor="t" anchorCtr="1"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2017 год</c:v>
                </c:pt>
                <c:pt idx="1">
                  <c:v>2018 год оценка</c:v>
                </c:pt>
                <c:pt idx="2">
                  <c:v>2019 год прогноз</c:v>
                </c:pt>
                <c:pt idx="3">
                  <c:v>2020 год прогноз</c:v>
                </c:pt>
                <c:pt idx="4">
                  <c:v>2021  год прогноз</c:v>
                </c:pt>
              </c:strCache>
            </c:strRef>
          </c:cat>
          <c:val>
            <c:numRef>
              <c:f>Лист1!$B$2:$B$6</c:f>
              <c:numCache>
                <c:formatCode>#,##0.00</c:formatCode>
                <c:ptCount val="5"/>
                <c:pt idx="0">
                  <c:v>591.49</c:v>
                </c:pt>
                <c:pt idx="1">
                  <c:v>351.54</c:v>
                </c:pt>
                <c:pt idx="2">
                  <c:v>299.68</c:v>
                </c:pt>
                <c:pt idx="3">
                  <c:v>327.39999999999998</c:v>
                </c:pt>
                <c:pt idx="4">
                  <c:v>370.5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8131328"/>
        <c:axId val="28132864"/>
        <c:axId val="0"/>
      </c:bar3DChart>
      <c:catAx>
        <c:axId val="2813132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28132864"/>
        <c:crosses val="autoZero"/>
        <c:auto val="1"/>
        <c:lblAlgn val="ctr"/>
        <c:lblOffset val="100"/>
        <c:noMultiLvlLbl val="0"/>
      </c:catAx>
      <c:valAx>
        <c:axId val="28132864"/>
        <c:scaling>
          <c:orientation val="minMax"/>
          <c:min val="0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281313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9.2592592592592587E-3"/>
                  <c:y val="-0.434935158536461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0802469135802469E-2"/>
                  <c:y val="-0.4377414127648442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970110461338591E-2"/>
                  <c:y val="-0.434935158536461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3888888888888888E-2"/>
                  <c:y val="-0.4293230919747006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9.2592592592592587E-3"/>
                  <c:y val="-0.4377411918173418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9.259259259259258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anchor="t" anchorCtr="1"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2017 год</c:v>
                </c:pt>
                <c:pt idx="1">
                  <c:v>2018 год оценка </c:v>
                </c:pt>
                <c:pt idx="2">
                  <c:v>2019 год прогноз</c:v>
                </c:pt>
                <c:pt idx="3">
                  <c:v>2020  год прогноз</c:v>
                </c:pt>
                <c:pt idx="4">
                  <c:v>2021 год прогноз</c:v>
                </c:pt>
              </c:strCache>
            </c:strRef>
          </c:cat>
          <c:val>
            <c:numRef>
              <c:f>Лист1!$B$2:$B$6</c:f>
              <c:numCache>
                <c:formatCode>#,##0.00</c:formatCode>
                <c:ptCount val="5"/>
                <c:pt idx="0">
                  <c:v>41.23</c:v>
                </c:pt>
                <c:pt idx="1">
                  <c:v>42.1</c:v>
                </c:pt>
                <c:pt idx="2">
                  <c:v>42.56</c:v>
                </c:pt>
                <c:pt idx="3">
                  <c:v>43.1</c:v>
                </c:pt>
                <c:pt idx="4">
                  <c:v>43.82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8219264"/>
        <c:axId val="28220800"/>
        <c:axId val="0"/>
      </c:bar3DChart>
      <c:catAx>
        <c:axId val="282192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28220800"/>
        <c:crosses val="autoZero"/>
        <c:auto val="1"/>
        <c:lblAlgn val="ctr"/>
        <c:lblOffset val="100"/>
        <c:noMultiLvlLbl val="0"/>
      </c:catAx>
      <c:valAx>
        <c:axId val="28220800"/>
        <c:scaling>
          <c:orientation val="minMax"/>
          <c:min val="0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2821926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0838481714592098E-2"/>
          <c:y val="2.7024044112057725E-2"/>
          <c:w val="0.79675193094487073"/>
          <c:h val="0.7881478081382770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1"/>
              <c:layout>
                <c:manualLayout>
                  <c:x val="-1.3802814180066949E-2"/>
                  <c:y val="1.16032429145299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687010622008182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2017 год исполнение</c:v>
                </c:pt>
                <c:pt idx="1">
                  <c:v>2018 год ожидаемое исполнение</c:v>
                </c:pt>
                <c:pt idx="2">
                  <c:v>2019 год план</c:v>
                </c:pt>
                <c:pt idx="3">
                  <c:v>2020 год план</c:v>
                </c:pt>
                <c:pt idx="4">
                  <c:v>2021 год план</c:v>
                </c:pt>
              </c:strCache>
            </c:strRef>
          </c:cat>
          <c:val>
            <c:numRef>
              <c:f>Лист1!$B$2:$B$6</c:f>
              <c:numCache>
                <c:formatCode>#,##0.0</c:formatCode>
                <c:ptCount val="5"/>
                <c:pt idx="0">
                  <c:v>7125</c:v>
                </c:pt>
                <c:pt idx="1">
                  <c:v>8020.3</c:v>
                </c:pt>
                <c:pt idx="2">
                  <c:v>8212</c:v>
                </c:pt>
                <c:pt idx="3">
                  <c:v>7432.6</c:v>
                </c:pt>
                <c:pt idx="4">
                  <c:v>7480.8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2.7605628360133899E-2"/>
                  <c:y val="2.32064858290599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527385846017109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447573458021572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4538336320119019E-2"/>
                  <c:y val="-6.9619457487179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2017 год исполнение</c:v>
                </c:pt>
                <c:pt idx="1">
                  <c:v>2018 год ожидаемое исполнение</c:v>
                </c:pt>
                <c:pt idx="2">
                  <c:v>2019 год план</c:v>
                </c:pt>
                <c:pt idx="3">
                  <c:v>2020 год план</c:v>
                </c:pt>
                <c:pt idx="4">
                  <c:v>2021 год план</c:v>
                </c:pt>
              </c:strCache>
            </c:strRef>
          </c:cat>
          <c:val>
            <c:numRef>
              <c:f>Лист1!$C$2:$C$6</c:f>
              <c:numCache>
                <c:formatCode>#,##0.0</c:formatCode>
                <c:ptCount val="5"/>
                <c:pt idx="0">
                  <c:v>7667</c:v>
                </c:pt>
                <c:pt idx="1">
                  <c:v>8517.7999999999993</c:v>
                </c:pt>
                <c:pt idx="2">
                  <c:v>8632</c:v>
                </c:pt>
                <c:pt idx="3">
                  <c:v>7812.6</c:v>
                </c:pt>
                <c:pt idx="4">
                  <c:v>7680.8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дефицит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9076672640238038E-2"/>
                  <c:y val="4.87338029692607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5.6744902740275237E-2"/>
                  <c:y val="5.33749174068378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6744902740275237E-2"/>
                  <c:y val="3.71303773264958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5.5211256720267797E-2"/>
                  <c:y val="3.248908016068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5.5211256720267797E-2"/>
                  <c:y val="1.6244540080341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2017 год исполнение</c:v>
                </c:pt>
                <c:pt idx="1">
                  <c:v>2018 год ожидаемое исполнение</c:v>
                </c:pt>
                <c:pt idx="2">
                  <c:v>2019 год план</c:v>
                </c:pt>
                <c:pt idx="3">
                  <c:v>2020 год план</c:v>
                </c:pt>
                <c:pt idx="4">
                  <c:v>2021 год план</c:v>
                </c:pt>
              </c:strCache>
            </c:strRef>
          </c:cat>
          <c:val>
            <c:numRef>
              <c:f>Лист1!$D$2:$D$6</c:f>
              <c:numCache>
                <c:formatCode>#,##0.0</c:formatCode>
                <c:ptCount val="5"/>
                <c:pt idx="0">
                  <c:v>-542</c:v>
                </c:pt>
                <c:pt idx="1">
                  <c:v>-497.49999999999909</c:v>
                </c:pt>
                <c:pt idx="2">
                  <c:v>-420</c:v>
                </c:pt>
                <c:pt idx="3">
                  <c:v>-380</c:v>
                </c:pt>
                <c:pt idx="4">
                  <c:v>-200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7309440"/>
        <c:axId val="37995648"/>
        <c:axId val="0"/>
      </c:bar3DChart>
      <c:catAx>
        <c:axId val="373094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b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37995648"/>
        <c:crossesAt val="0"/>
        <c:auto val="1"/>
        <c:lblAlgn val="ctr"/>
        <c:lblOffset val="100"/>
        <c:noMultiLvlLbl val="0"/>
      </c:catAx>
      <c:valAx>
        <c:axId val="37995648"/>
        <c:scaling>
          <c:orientation val="minMax"/>
          <c:max val="9000"/>
          <c:min val="-650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37309440"/>
        <c:crosses val="autoZero"/>
        <c:crossBetween val="between"/>
        <c:majorUnit val="1000"/>
        <c:minorUnit val="200"/>
      </c:valAx>
    </c:plotArea>
    <c:legend>
      <c:legendPos val="r"/>
      <c:layout/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800" dirty="0"/>
              <a:t>Верхний предел муниципального долга на 01.01.2020</a:t>
            </a:r>
          </a:p>
        </c:rich>
      </c:tx>
      <c:layout>
        <c:manualLayout>
          <c:xMode val="edge"/>
          <c:yMode val="edge"/>
          <c:x val="0.16709487702926024"/>
          <c:y val="0"/>
        </c:manualLayout>
      </c:layout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Верхний предел муниципального долга на 01.01.2020</c:v>
                </c:pt>
              </c:strCache>
            </c:strRef>
          </c:tx>
          <c:dLbls>
            <c:dLbl>
              <c:idx val="0"/>
              <c:layout>
                <c:manualLayout>
                  <c:x val="0.19290123456790134"/>
                  <c:y val="-6.7344798741129516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Муниципальные гарантии; </a:t>
                    </a:r>
                    <a:endParaRPr lang="ru-RU" dirty="0" smtClean="0"/>
                  </a:p>
                  <a:p>
                    <a:endParaRPr lang="ru-RU" dirty="0" smtClean="0"/>
                  </a:p>
                  <a:p>
                    <a:r>
                      <a:rPr lang="ru-RU" dirty="0" smtClean="0"/>
                      <a:t>320,3</a:t>
                    </a:r>
                    <a:r>
                      <a:rPr lang="ru-RU" dirty="0"/>
                      <a:t>; 26%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</c:dLbl>
            <c:dLbl>
              <c:idx val="1"/>
              <c:layout>
                <c:manualLayout>
                  <c:x val="-0.26388888888888912"/>
                  <c:y val="3.3672399370564772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Коммерческий кредит; </a:t>
                    </a:r>
                    <a:endParaRPr lang="ru-RU" dirty="0" smtClean="0"/>
                  </a:p>
                  <a:p>
                    <a:endParaRPr lang="ru-RU" dirty="0" smtClean="0"/>
                  </a:p>
                  <a:p>
                    <a:r>
                      <a:rPr lang="ru-RU" dirty="0" smtClean="0"/>
                      <a:t>932,0; </a:t>
                    </a:r>
                    <a:r>
                      <a:rPr lang="ru-RU" dirty="0"/>
                      <a:t>74%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; </c:separator>
            <c:showLeaderLines val="1"/>
          </c:dLbls>
          <c:cat>
            <c:strRef>
              <c:f>Лист1!$A$2:$A$3</c:f>
              <c:strCache>
                <c:ptCount val="2"/>
                <c:pt idx="0">
                  <c:v>Муниципальные гарантии</c:v>
                </c:pt>
                <c:pt idx="1">
                  <c:v>Коммерческий кредит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320.3</c:v>
                </c:pt>
                <c:pt idx="1">
                  <c:v>932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hPercent val="210"/>
      <c:rotY val="0"/>
      <c:depthPercent val="11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3495309614076025E-2"/>
          <c:y val="2.5889094295537825E-2"/>
          <c:w val="0.87737666472246523"/>
          <c:h val="0.93138033389888175"/>
        </c:manualLayout>
      </c:layout>
      <c:bar3D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2017 год</c:v>
                </c:pt>
                <c:pt idx="1">
                  <c:v>2018 год</c:v>
                </c:pt>
                <c:pt idx="2">
                  <c:v>2019 год</c:v>
                </c:pt>
                <c:pt idx="3">
                  <c:v>2020 год</c:v>
                </c:pt>
                <c:pt idx="4">
                  <c:v>2021 год</c:v>
                </c:pt>
              </c:strCache>
            </c:strRef>
          </c:cat>
          <c:val>
            <c:numRef>
              <c:f>Лист1!$B$2:$B$6</c:f>
              <c:numCache>
                <c:formatCode>#,##0.0</c:formatCode>
                <c:ptCount val="5"/>
                <c:pt idx="0">
                  <c:v>4130.2</c:v>
                </c:pt>
                <c:pt idx="1">
                  <c:v>4591.3999999999996</c:v>
                </c:pt>
                <c:pt idx="2">
                  <c:v>4721.5</c:v>
                </c:pt>
                <c:pt idx="3">
                  <c:v>4572.5</c:v>
                </c:pt>
                <c:pt idx="4">
                  <c:v>4667.6000000000004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2017 год</c:v>
                </c:pt>
                <c:pt idx="1">
                  <c:v>2018 год</c:v>
                </c:pt>
                <c:pt idx="2">
                  <c:v>2019 год</c:v>
                </c:pt>
                <c:pt idx="3">
                  <c:v>2020 год</c:v>
                </c:pt>
                <c:pt idx="4">
                  <c:v>2021 год</c:v>
                </c:pt>
              </c:strCache>
            </c:strRef>
          </c:cat>
          <c:val>
            <c:numRef>
              <c:f>Лист1!$C$2:$C$6</c:f>
              <c:numCache>
                <c:formatCode>#,##0.0</c:formatCode>
                <c:ptCount val="5"/>
                <c:pt idx="0">
                  <c:v>2994.8</c:v>
                </c:pt>
                <c:pt idx="1">
                  <c:v>3428.9</c:v>
                </c:pt>
                <c:pt idx="2">
                  <c:v>3490.5</c:v>
                </c:pt>
                <c:pt idx="3">
                  <c:v>2860.1</c:v>
                </c:pt>
                <c:pt idx="4">
                  <c:v>2813.2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35485696"/>
        <c:axId val="135491584"/>
        <c:axId val="0"/>
      </c:bar3DChart>
      <c:catAx>
        <c:axId val="13548569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35491584"/>
        <c:crosses val="autoZero"/>
        <c:auto val="1"/>
        <c:lblAlgn val="ctr"/>
        <c:lblOffset val="100"/>
        <c:noMultiLvlLbl val="0"/>
      </c:catAx>
      <c:valAx>
        <c:axId val="135491584"/>
        <c:scaling>
          <c:orientation val="minMax"/>
        </c:scaling>
        <c:delete val="0"/>
        <c:axPos val="b"/>
        <c:majorGridlines>
          <c:spPr>
            <a:ln w="3174"/>
          </c:spPr>
        </c:majorGridlines>
        <c:numFmt formatCode="#,##0" sourceLinked="0"/>
        <c:majorTickMark val="out"/>
        <c:minorTickMark val="none"/>
        <c:tickLblPos val="nextTo"/>
        <c:spPr>
          <a:ln w="3174"/>
        </c:spPr>
        <c:txPr>
          <a:bodyPr/>
          <a:lstStyle/>
          <a:p>
            <a:pPr>
              <a:defRPr sz="9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35485696"/>
        <c:crosses val="autoZero"/>
        <c:crossBetween val="between"/>
      </c:valAx>
      <c:spPr>
        <a:noFill/>
        <a:ln w="25392">
          <a:noFill/>
        </a:ln>
      </c:spPr>
    </c:plotArea>
    <c:legend>
      <c:legendPos val="t"/>
      <c:layout>
        <c:manualLayout>
          <c:xMode val="edge"/>
          <c:yMode val="edge"/>
          <c:x val="0.14713072324292797"/>
          <c:y val="6.7292095197759833E-2"/>
          <c:w val="0.63783719743365408"/>
          <c:h val="4.4452430901816394E-2"/>
        </c:manualLayout>
      </c:layout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799"/>
      </a:pPr>
      <a:endParaRPr lang="ru-RU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hPercent val="212"/>
      <c:rotY val="0"/>
      <c:depthPercent val="10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7834760671844916E-2"/>
          <c:y val="0.10987608822168642"/>
          <c:w val="0.88866605495016149"/>
          <c:h val="0.8325580285473011"/>
        </c:manualLayout>
      </c:layout>
      <c:bar3D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399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2017 год</c:v>
                </c:pt>
                <c:pt idx="1">
                  <c:v>2018 год</c:v>
                </c:pt>
                <c:pt idx="2">
                  <c:v>2019 год</c:v>
                </c:pt>
                <c:pt idx="3">
                  <c:v>2020 год</c:v>
                </c:pt>
                <c:pt idx="4">
                  <c:v>2021 год</c:v>
                </c:pt>
              </c:strCache>
            </c:strRef>
          </c:cat>
          <c:val>
            <c:numRef>
              <c:f>Лист1!$B$2:$B$6</c:f>
              <c:numCache>
                <c:formatCode>#,##0.0</c:formatCode>
                <c:ptCount val="5"/>
                <c:pt idx="0">
                  <c:v>7333.81059</c:v>
                </c:pt>
                <c:pt idx="1">
                  <c:v>8517.7999999999993</c:v>
                </c:pt>
                <c:pt idx="2">
                  <c:v>8632</c:v>
                </c:pt>
                <c:pt idx="3">
                  <c:v>7812.6</c:v>
                </c:pt>
                <c:pt idx="4">
                  <c:v>7680.8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Отрицательный трансферт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3550231883233281E-2"/>
                  <c:y val="2.80603328088039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2044650562874024E-2"/>
                  <c:y val="5.61206656176079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3550231883233281E-2"/>
                  <c:y val="-5.61206656176079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399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2017 год</c:v>
                </c:pt>
                <c:pt idx="1">
                  <c:v>2018 год</c:v>
                </c:pt>
                <c:pt idx="2">
                  <c:v>2019 год</c:v>
                </c:pt>
                <c:pt idx="3">
                  <c:v>2020 год</c:v>
                </c:pt>
                <c:pt idx="4">
                  <c:v>2021 год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 formatCode="#,##0.0">
                  <c:v>333.23599999999999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8553088"/>
        <c:axId val="38554624"/>
        <c:axId val="0"/>
      </c:bar3DChart>
      <c:catAx>
        <c:axId val="3855308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999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38554624"/>
        <c:crosses val="autoZero"/>
        <c:auto val="1"/>
        <c:lblAlgn val="ctr"/>
        <c:lblOffset val="100"/>
        <c:noMultiLvlLbl val="0"/>
      </c:catAx>
      <c:valAx>
        <c:axId val="38554624"/>
        <c:scaling>
          <c:orientation val="minMax"/>
          <c:min val="0"/>
        </c:scaling>
        <c:delete val="0"/>
        <c:axPos val="b"/>
        <c:majorGridlines/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38553088"/>
        <c:crosses val="autoZero"/>
        <c:crossBetween val="between"/>
      </c:valAx>
      <c:spPr>
        <a:noFill/>
        <a:ln w="25384">
          <a:noFill/>
        </a:ln>
      </c:spPr>
    </c:plotArea>
    <c:legend>
      <c:legendPos val="t"/>
      <c:layout/>
      <c:overlay val="0"/>
      <c:txPr>
        <a:bodyPr/>
        <a:lstStyle/>
        <a:p>
          <a:pPr>
            <a:defRPr sz="1199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799"/>
      </a:pPr>
      <a:endParaRPr lang="ru-RU"/>
    </a:p>
  </c:txPr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73349A-3599-4213-B618-BE86FAD4BF4E}" type="doc">
      <dgm:prSet loTypeId="urn:microsoft.com/office/officeart/2005/8/layout/orgChart1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19F8184-3D92-4C54-858F-C7EF98DCF32F}">
      <dgm:prSet phldrT="[Текст]"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800" b="1" dirty="0" smtClean="0">
              <a:latin typeface="Georgia" panose="02040502050405020303" pitchFamily="18" charset="0"/>
            </a:rPr>
            <a:t>Доходы бюджета </a:t>
          </a:r>
          <a:r>
            <a:rPr lang="ru-RU" sz="1800" dirty="0" smtClean="0">
              <a:latin typeface="Georgia" panose="02040502050405020303" pitchFamily="18" charset="0"/>
            </a:rPr>
            <a:t>–</a:t>
          </a:r>
        </a:p>
        <a:p>
          <a:r>
            <a:rPr lang="ru-RU" sz="1800" b="0" i="0" dirty="0" smtClean="0">
              <a:latin typeface="Georgia" panose="02040502050405020303" pitchFamily="18" charset="0"/>
            </a:rPr>
            <a:t>поступающие в бюджет городского округа Домодедово денежные средства</a:t>
          </a:r>
          <a:endParaRPr lang="ru-RU" sz="1800" dirty="0">
            <a:latin typeface="Georgia" panose="02040502050405020303" pitchFamily="18" charset="0"/>
          </a:endParaRPr>
        </a:p>
      </dgm:t>
    </dgm:pt>
    <dgm:pt modelId="{8CE92663-61A1-4890-A0EB-3D99CCED2E4A}" type="parTrans" cxnId="{05217633-07EE-4F47-8115-B0AD0232F79C}">
      <dgm:prSet/>
      <dgm:spPr/>
      <dgm:t>
        <a:bodyPr/>
        <a:lstStyle/>
        <a:p>
          <a:endParaRPr lang="ru-RU"/>
        </a:p>
      </dgm:t>
    </dgm:pt>
    <dgm:pt modelId="{384CDDBE-3351-41E9-9965-1AD7A024487A}" type="sibTrans" cxnId="{05217633-07EE-4F47-8115-B0AD0232F79C}">
      <dgm:prSet/>
      <dgm:spPr/>
      <dgm:t>
        <a:bodyPr/>
        <a:lstStyle/>
        <a:p>
          <a:endParaRPr lang="ru-RU"/>
        </a:p>
      </dgm:t>
    </dgm:pt>
    <dgm:pt modelId="{0274082B-DD1D-4D8C-B8B3-66F5B1A941BC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налоговые доходы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часть доходов граждан и организаций, которые они обязаны уплачивать государству (например земельный налог, налоги на имущество и т.д.)</a:t>
          </a:r>
          <a:endParaRPr lang="ru-RU" dirty="0">
            <a:latin typeface="Georgia" panose="02040502050405020303" pitchFamily="18" charset="0"/>
          </a:endParaRPr>
        </a:p>
      </dgm:t>
    </dgm:pt>
    <dgm:pt modelId="{39EAE9AC-97CC-48E5-83DE-B3BB6EF9DFA9}" type="parTrans" cxnId="{15173146-7B0B-4860-92C2-BF9303B437C9}">
      <dgm:prSet/>
      <dgm:spPr/>
      <dgm:t>
        <a:bodyPr/>
        <a:lstStyle/>
        <a:p>
          <a:endParaRPr lang="ru-RU"/>
        </a:p>
      </dgm:t>
    </dgm:pt>
    <dgm:pt modelId="{4C9CAB82-3DAA-4245-85A9-D2C8711AB22B}" type="sibTrans" cxnId="{15173146-7B0B-4860-92C2-BF9303B437C9}">
      <dgm:prSet/>
      <dgm:spPr/>
      <dgm:t>
        <a:bodyPr/>
        <a:lstStyle/>
        <a:p>
          <a:endParaRPr lang="ru-RU"/>
        </a:p>
      </dgm:t>
    </dgm:pt>
    <dgm:pt modelId="{C16D4782-B4A3-44F6-9BF2-C64929974A7E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неналоговые доходы</a:t>
          </a:r>
          <a:r>
            <a:rPr lang="ru-RU" b="0" i="1" dirty="0" smtClean="0">
              <a:latin typeface="Georgia" panose="02040502050405020303" pitchFamily="18" charset="0"/>
            </a:rPr>
            <a:t>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платежи за пользование государственным и муниципальным имуществом, платежи в виде штрафов, санкций за нарушение законодательства</a:t>
          </a:r>
          <a:endParaRPr lang="ru-RU" dirty="0">
            <a:latin typeface="Georgia" panose="02040502050405020303" pitchFamily="18" charset="0"/>
          </a:endParaRPr>
        </a:p>
      </dgm:t>
    </dgm:pt>
    <dgm:pt modelId="{E1742A0F-CDE3-4C7E-8CE9-2D597F368E91}" type="parTrans" cxnId="{E4B79434-1A7B-4D2C-9275-C5638E1A0C4C}">
      <dgm:prSet/>
      <dgm:spPr/>
      <dgm:t>
        <a:bodyPr/>
        <a:lstStyle/>
        <a:p>
          <a:endParaRPr lang="ru-RU"/>
        </a:p>
      </dgm:t>
    </dgm:pt>
    <dgm:pt modelId="{D1B76076-366B-464E-92D3-6A26E7BFC193}" type="sibTrans" cxnId="{E4B79434-1A7B-4D2C-9275-C5638E1A0C4C}">
      <dgm:prSet/>
      <dgm:spPr/>
      <dgm:t>
        <a:bodyPr/>
        <a:lstStyle/>
        <a:p>
          <a:endParaRPr lang="ru-RU"/>
        </a:p>
      </dgm:t>
    </dgm:pt>
    <dgm:pt modelId="{16E62EE6-A7FB-471B-8800-4CDE3BF6A934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безвозмездные поступления</a:t>
          </a:r>
          <a:r>
            <a:rPr lang="ru-RU" b="0" i="1" dirty="0" smtClean="0">
              <a:latin typeface="Georgia" panose="02040502050405020303" pitchFamily="18" charset="0"/>
            </a:rPr>
            <a:t>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денежные средства из других бюджетов бюджетной системы (в виде межбюджетных трансфертов), а также от физических и юридических лиц (в том числе добровольные пожертвования)</a:t>
          </a:r>
          <a:endParaRPr lang="ru-RU" dirty="0">
            <a:latin typeface="Georgia" panose="02040502050405020303" pitchFamily="18" charset="0"/>
          </a:endParaRPr>
        </a:p>
      </dgm:t>
    </dgm:pt>
    <dgm:pt modelId="{ABC4BC52-8DDA-4682-B994-152190278851}" type="parTrans" cxnId="{FA624F1D-4836-46A2-AE1A-48E303C41201}">
      <dgm:prSet/>
      <dgm:spPr/>
      <dgm:t>
        <a:bodyPr/>
        <a:lstStyle/>
        <a:p>
          <a:endParaRPr lang="ru-RU"/>
        </a:p>
      </dgm:t>
    </dgm:pt>
    <dgm:pt modelId="{566BDBE4-5639-48A2-A5B0-CF9B3394F31C}" type="sibTrans" cxnId="{FA624F1D-4836-46A2-AE1A-48E303C41201}">
      <dgm:prSet/>
      <dgm:spPr/>
      <dgm:t>
        <a:bodyPr/>
        <a:lstStyle/>
        <a:p>
          <a:endParaRPr lang="ru-RU"/>
        </a:p>
      </dgm:t>
    </dgm:pt>
    <dgm:pt modelId="{30600A26-DEF7-4169-AEDC-0386ABEC5920}" type="pres">
      <dgm:prSet presAssocID="{9673349A-3599-4213-B618-BE86FAD4BF4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A95D20B-2B1C-491A-8DB9-9EF0FD789732}" type="pres">
      <dgm:prSet presAssocID="{A19F8184-3D92-4C54-858F-C7EF98DCF32F}" presName="hierRoot1" presStyleCnt="0">
        <dgm:presLayoutVars>
          <dgm:hierBranch/>
        </dgm:presLayoutVars>
      </dgm:prSet>
      <dgm:spPr/>
      <dgm:t>
        <a:bodyPr/>
        <a:lstStyle/>
        <a:p>
          <a:endParaRPr lang="ru-RU"/>
        </a:p>
      </dgm:t>
    </dgm:pt>
    <dgm:pt modelId="{B2B904EE-D8A4-48DE-9008-F0AC45A4A452}" type="pres">
      <dgm:prSet presAssocID="{A19F8184-3D92-4C54-858F-C7EF98DCF32F}" presName="rootComposite1" presStyleCnt="0"/>
      <dgm:spPr/>
      <dgm:t>
        <a:bodyPr/>
        <a:lstStyle/>
        <a:p>
          <a:endParaRPr lang="ru-RU"/>
        </a:p>
      </dgm:t>
    </dgm:pt>
    <dgm:pt modelId="{88B3B24E-E517-460F-B357-83FB6F569789}" type="pres">
      <dgm:prSet presAssocID="{A19F8184-3D92-4C54-858F-C7EF98DCF32F}" presName="rootText1" presStyleLbl="node0" presStyleIdx="0" presStyleCnt="1" custScaleX="184879" custScaleY="98825" custLinFactNeighborX="-1918" custLinFactNeighborY="-2320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E4C1451-8AE8-438B-8696-6D30BBABD61A}" type="pres">
      <dgm:prSet presAssocID="{A19F8184-3D92-4C54-858F-C7EF98DCF32F}" presName="rootConnector1" presStyleLbl="node1" presStyleIdx="0" presStyleCnt="0"/>
      <dgm:spPr/>
      <dgm:t>
        <a:bodyPr/>
        <a:lstStyle/>
        <a:p>
          <a:endParaRPr lang="ru-RU"/>
        </a:p>
      </dgm:t>
    </dgm:pt>
    <dgm:pt modelId="{C783A3D4-A114-4362-918C-6E5A078C24B9}" type="pres">
      <dgm:prSet presAssocID="{A19F8184-3D92-4C54-858F-C7EF98DCF32F}" presName="hierChild2" presStyleCnt="0"/>
      <dgm:spPr/>
      <dgm:t>
        <a:bodyPr/>
        <a:lstStyle/>
        <a:p>
          <a:endParaRPr lang="ru-RU"/>
        </a:p>
      </dgm:t>
    </dgm:pt>
    <dgm:pt modelId="{0ED72EF0-9F89-4556-BCBF-6303989F29F2}" type="pres">
      <dgm:prSet presAssocID="{39EAE9AC-97CC-48E5-83DE-B3BB6EF9DFA9}" presName="Name35" presStyleLbl="parChTrans1D2" presStyleIdx="0" presStyleCnt="3"/>
      <dgm:spPr/>
      <dgm:t>
        <a:bodyPr/>
        <a:lstStyle/>
        <a:p>
          <a:endParaRPr lang="ru-RU"/>
        </a:p>
      </dgm:t>
    </dgm:pt>
    <dgm:pt modelId="{79656F74-BAAC-40D2-91D0-71DAC7E8AD48}" type="pres">
      <dgm:prSet presAssocID="{0274082B-DD1D-4D8C-B8B3-66F5B1A941BC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46AECF2B-04D5-4DAF-BC3A-25574DDFC345}" type="pres">
      <dgm:prSet presAssocID="{0274082B-DD1D-4D8C-B8B3-66F5B1A941BC}" presName="rootComposite" presStyleCnt="0"/>
      <dgm:spPr/>
      <dgm:t>
        <a:bodyPr/>
        <a:lstStyle/>
        <a:p>
          <a:endParaRPr lang="ru-RU"/>
        </a:p>
      </dgm:t>
    </dgm:pt>
    <dgm:pt modelId="{8691BD35-EF84-47C0-8650-B39004D645CE}" type="pres">
      <dgm:prSet presAssocID="{0274082B-DD1D-4D8C-B8B3-66F5B1A941BC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662705E-C0AF-4F6E-AC9B-9DA9614F3EF4}" type="pres">
      <dgm:prSet presAssocID="{0274082B-DD1D-4D8C-B8B3-66F5B1A941BC}" presName="rootConnector" presStyleLbl="node2" presStyleIdx="0" presStyleCnt="3"/>
      <dgm:spPr/>
      <dgm:t>
        <a:bodyPr/>
        <a:lstStyle/>
        <a:p>
          <a:endParaRPr lang="ru-RU"/>
        </a:p>
      </dgm:t>
    </dgm:pt>
    <dgm:pt modelId="{720CF834-32B8-459E-A46B-63EAFD3FF627}" type="pres">
      <dgm:prSet presAssocID="{0274082B-DD1D-4D8C-B8B3-66F5B1A941BC}" presName="hierChild4" presStyleCnt="0"/>
      <dgm:spPr/>
      <dgm:t>
        <a:bodyPr/>
        <a:lstStyle/>
        <a:p>
          <a:endParaRPr lang="ru-RU"/>
        </a:p>
      </dgm:t>
    </dgm:pt>
    <dgm:pt modelId="{80194356-6DB7-48EE-AAE1-4C65F86CEE23}" type="pres">
      <dgm:prSet presAssocID="{0274082B-DD1D-4D8C-B8B3-66F5B1A941BC}" presName="hierChild5" presStyleCnt="0"/>
      <dgm:spPr/>
      <dgm:t>
        <a:bodyPr/>
        <a:lstStyle/>
        <a:p>
          <a:endParaRPr lang="ru-RU"/>
        </a:p>
      </dgm:t>
    </dgm:pt>
    <dgm:pt modelId="{4712C55F-8DBA-4AA1-BB5F-E77B3AF0FBBD}" type="pres">
      <dgm:prSet presAssocID="{E1742A0F-CDE3-4C7E-8CE9-2D597F368E91}" presName="Name35" presStyleLbl="parChTrans1D2" presStyleIdx="1" presStyleCnt="3"/>
      <dgm:spPr/>
      <dgm:t>
        <a:bodyPr/>
        <a:lstStyle/>
        <a:p>
          <a:endParaRPr lang="ru-RU"/>
        </a:p>
      </dgm:t>
    </dgm:pt>
    <dgm:pt modelId="{A3797F75-FEB5-4B8C-9037-5727E2C3AC6A}" type="pres">
      <dgm:prSet presAssocID="{C16D4782-B4A3-44F6-9BF2-C64929974A7E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C265628F-2887-485B-8B23-636660815227}" type="pres">
      <dgm:prSet presAssocID="{C16D4782-B4A3-44F6-9BF2-C64929974A7E}" presName="rootComposite" presStyleCnt="0"/>
      <dgm:spPr/>
      <dgm:t>
        <a:bodyPr/>
        <a:lstStyle/>
        <a:p>
          <a:endParaRPr lang="ru-RU"/>
        </a:p>
      </dgm:t>
    </dgm:pt>
    <dgm:pt modelId="{5F22BBB5-7557-46CA-83DA-E70A2236AB2E}" type="pres">
      <dgm:prSet presAssocID="{C16D4782-B4A3-44F6-9BF2-C64929974A7E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B3E233D-8E5B-4AAC-A5B4-44A8C3098E25}" type="pres">
      <dgm:prSet presAssocID="{C16D4782-B4A3-44F6-9BF2-C64929974A7E}" presName="rootConnector" presStyleLbl="node2" presStyleIdx="1" presStyleCnt="3"/>
      <dgm:spPr/>
      <dgm:t>
        <a:bodyPr/>
        <a:lstStyle/>
        <a:p>
          <a:endParaRPr lang="ru-RU"/>
        </a:p>
      </dgm:t>
    </dgm:pt>
    <dgm:pt modelId="{143B6FED-B692-4BFA-B4E4-01E5AAA8326A}" type="pres">
      <dgm:prSet presAssocID="{C16D4782-B4A3-44F6-9BF2-C64929974A7E}" presName="hierChild4" presStyleCnt="0"/>
      <dgm:spPr/>
      <dgm:t>
        <a:bodyPr/>
        <a:lstStyle/>
        <a:p>
          <a:endParaRPr lang="ru-RU"/>
        </a:p>
      </dgm:t>
    </dgm:pt>
    <dgm:pt modelId="{E1DAE7F1-A93C-42DE-90B9-B4397A489D81}" type="pres">
      <dgm:prSet presAssocID="{C16D4782-B4A3-44F6-9BF2-C64929974A7E}" presName="hierChild5" presStyleCnt="0"/>
      <dgm:spPr/>
      <dgm:t>
        <a:bodyPr/>
        <a:lstStyle/>
        <a:p>
          <a:endParaRPr lang="ru-RU"/>
        </a:p>
      </dgm:t>
    </dgm:pt>
    <dgm:pt modelId="{18804086-ED54-4651-B4AA-EC1AB284BD66}" type="pres">
      <dgm:prSet presAssocID="{ABC4BC52-8DDA-4682-B994-152190278851}" presName="Name35" presStyleLbl="parChTrans1D2" presStyleIdx="2" presStyleCnt="3"/>
      <dgm:spPr/>
      <dgm:t>
        <a:bodyPr/>
        <a:lstStyle/>
        <a:p>
          <a:endParaRPr lang="ru-RU"/>
        </a:p>
      </dgm:t>
    </dgm:pt>
    <dgm:pt modelId="{8521A632-C4DB-4D3A-A2CE-39654601FCA6}" type="pres">
      <dgm:prSet presAssocID="{16E62EE6-A7FB-471B-8800-4CDE3BF6A934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946F1574-5FF4-4530-8B3F-7A8E2289EE0E}" type="pres">
      <dgm:prSet presAssocID="{16E62EE6-A7FB-471B-8800-4CDE3BF6A934}" presName="rootComposite" presStyleCnt="0"/>
      <dgm:spPr/>
      <dgm:t>
        <a:bodyPr/>
        <a:lstStyle/>
        <a:p>
          <a:endParaRPr lang="ru-RU"/>
        </a:p>
      </dgm:t>
    </dgm:pt>
    <dgm:pt modelId="{845955BB-0151-491A-BD4F-FE6A502991C3}" type="pres">
      <dgm:prSet presAssocID="{16E62EE6-A7FB-471B-8800-4CDE3BF6A934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A989AA5-103F-4498-BE49-93D229B1AD97}" type="pres">
      <dgm:prSet presAssocID="{16E62EE6-A7FB-471B-8800-4CDE3BF6A934}" presName="rootConnector" presStyleLbl="node2" presStyleIdx="2" presStyleCnt="3"/>
      <dgm:spPr/>
      <dgm:t>
        <a:bodyPr/>
        <a:lstStyle/>
        <a:p>
          <a:endParaRPr lang="ru-RU"/>
        </a:p>
      </dgm:t>
    </dgm:pt>
    <dgm:pt modelId="{C4269443-C5DE-408C-BB6C-C17162DE2EAA}" type="pres">
      <dgm:prSet presAssocID="{16E62EE6-A7FB-471B-8800-4CDE3BF6A934}" presName="hierChild4" presStyleCnt="0"/>
      <dgm:spPr/>
      <dgm:t>
        <a:bodyPr/>
        <a:lstStyle/>
        <a:p>
          <a:endParaRPr lang="ru-RU"/>
        </a:p>
      </dgm:t>
    </dgm:pt>
    <dgm:pt modelId="{4B3A01DC-B6DD-4F96-BC6F-7AC96B89E96B}" type="pres">
      <dgm:prSet presAssocID="{16E62EE6-A7FB-471B-8800-4CDE3BF6A934}" presName="hierChild5" presStyleCnt="0"/>
      <dgm:spPr/>
      <dgm:t>
        <a:bodyPr/>
        <a:lstStyle/>
        <a:p>
          <a:endParaRPr lang="ru-RU"/>
        </a:p>
      </dgm:t>
    </dgm:pt>
    <dgm:pt modelId="{4F392766-20EC-45E3-BCB6-F75BBFE3CB1F}" type="pres">
      <dgm:prSet presAssocID="{A19F8184-3D92-4C54-858F-C7EF98DCF32F}" presName="hierChild3" presStyleCnt="0"/>
      <dgm:spPr/>
      <dgm:t>
        <a:bodyPr/>
        <a:lstStyle/>
        <a:p>
          <a:endParaRPr lang="ru-RU"/>
        </a:p>
      </dgm:t>
    </dgm:pt>
  </dgm:ptLst>
  <dgm:cxnLst>
    <dgm:cxn modelId="{15173146-7B0B-4860-92C2-BF9303B437C9}" srcId="{A19F8184-3D92-4C54-858F-C7EF98DCF32F}" destId="{0274082B-DD1D-4D8C-B8B3-66F5B1A941BC}" srcOrd="0" destOrd="0" parTransId="{39EAE9AC-97CC-48E5-83DE-B3BB6EF9DFA9}" sibTransId="{4C9CAB82-3DAA-4245-85A9-D2C8711AB22B}"/>
    <dgm:cxn modelId="{E4B79434-1A7B-4D2C-9275-C5638E1A0C4C}" srcId="{A19F8184-3D92-4C54-858F-C7EF98DCF32F}" destId="{C16D4782-B4A3-44F6-9BF2-C64929974A7E}" srcOrd="1" destOrd="0" parTransId="{E1742A0F-CDE3-4C7E-8CE9-2D597F368E91}" sibTransId="{D1B76076-366B-464E-92D3-6A26E7BFC193}"/>
    <dgm:cxn modelId="{21F0C9E5-DB9C-4F1C-BE2B-164FCD4AF1A9}" type="presOf" srcId="{A19F8184-3D92-4C54-858F-C7EF98DCF32F}" destId="{88B3B24E-E517-460F-B357-83FB6F569789}" srcOrd="0" destOrd="0" presId="urn:microsoft.com/office/officeart/2005/8/layout/orgChart1"/>
    <dgm:cxn modelId="{29AC7078-5663-48DF-AB67-D29D22CEB665}" type="presOf" srcId="{A19F8184-3D92-4C54-858F-C7EF98DCF32F}" destId="{5E4C1451-8AE8-438B-8696-6D30BBABD61A}" srcOrd="1" destOrd="0" presId="urn:microsoft.com/office/officeart/2005/8/layout/orgChart1"/>
    <dgm:cxn modelId="{F6CB695A-C9F1-4C7D-A2FB-7FB6BB02E4BE}" type="presOf" srcId="{16E62EE6-A7FB-471B-8800-4CDE3BF6A934}" destId="{3A989AA5-103F-4498-BE49-93D229B1AD97}" srcOrd="1" destOrd="0" presId="urn:microsoft.com/office/officeart/2005/8/layout/orgChart1"/>
    <dgm:cxn modelId="{7549A726-6B41-4D94-B6AF-7788BEA59DF5}" type="presOf" srcId="{0274082B-DD1D-4D8C-B8B3-66F5B1A941BC}" destId="{8691BD35-EF84-47C0-8650-B39004D645CE}" srcOrd="0" destOrd="0" presId="urn:microsoft.com/office/officeart/2005/8/layout/orgChart1"/>
    <dgm:cxn modelId="{E6F61F3A-4DFC-4369-9D9F-3CDB7737326E}" type="presOf" srcId="{9673349A-3599-4213-B618-BE86FAD4BF4E}" destId="{30600A26-DEF7-4169-AEDC-0386ABEC5920}" srcOrd="0" destOrd="0" presId="urn:microsoft.com/office/officeart/2005/8/layout/orgChart1"/>
    <dgm:cxn modelId="{DCE72D18-C1E4-4635-9461-65E4995D6F7A}" type="presOf" srcId="{E1742A0F-CDE3-4C7E-8CE9-2D597F368E91}" destId="{4712C55F-8DBA-4AA1-BB5F-E77B3AF0FBBD}" srcOrd="0" destOrd="0" presId="urn:microsoft.com/office/officeart/2005/8/layout/orgChart1"/>
    <dgm:cxn modelId="{DD565DCF-3F7D-44CF-B1C4-7DF898D2866D}" type="presOf" srcId="{16E62EE6-A7FB-471B-8800-4CDE3BF6A934}" destId="{845955BB-0151-491A-BD4F-FE6A502991C3}" srcOrd="0" destOrd="0" presId="urn:microsoft.com/office/officeart/2005/8/layout/orgChart1"/>
    <dgm:cxn modelId="{80012061-0EE0-42DE-9B5F-3F290A71EAB7}" type="presOf" srcId="{0274082B-DD1D-4D8C-B8B3-66F5B1A941BC}" destId="{C662705E-C0AF-4F6E-AC9B-9DA9614F3EF4}" srcOrd="1" destOrd="0" presId="urn:microsoft.com/office/officeart/2005/8/layout/orgChart1"/>
    <dgm:cxn modelId="{8393D6E2-81A4-4512-A8FE-7B7EA95A1C9D}" type="presOf" srcId="{C16D4782-B4A3-44F6-9BF2-C64929974A7E}" destId="{5B3E233D-8E5B-4AAC-A5B4-44A8C3098E25}" srcOrd="1" destOrd="0" presId="urn:microsoft.com/office/officeart/2005/8/layout/orgChart1"/>
    <dgm:cxn modelId="{06D7FEBC-AF02-4354-8DFB-8D9012801647}" type="presOf" srcId="{ABC4BC52-8DDA-4682-B994-152190278851}" destId="{18804086-ED54-4651-B4AA-EC1AB284BD66}" srcOrd="0" destOrd="0" presId="urn:microsoft.com/office/officeart/2005/8/layout/orgChart1"/>
    <dgm:cxn modelId="{FA624F1D-4836-46A2-AE1A-48E303C41201}" srcId="{A19F8184-3D92-4C54-858F-C7EF98DCF32F}" destId="{16E62EE6-A7FB-471B-8800-4CDE3BF6A934}" srcOrd="2" destOrd="0" parTransId="{ABC4BC52-8DDA-4682-B994-152190278851}" sibTransId="{566BDBE4-5639-48A2-A5B0-CF9B3394F31C}"/>
    <dgm:cxn modelId="{06F554AD-4B56-4981-8A32-3058923DF9E3}" type="presOf" srcId="{39EAE9AC-97CC-48E5-83DE-B3BB6EF9DFA9}" destId="{0ED72EF0-9F89-4556-BCBF-6303989F29F2}" srcOrd="0" destOrd="0" presId="urn:microsoft.com/office/officeart/2005/8/layout/orgChart1"/>
    <dgm:cxn modelId="{05217633-07EE-4F47-8115-B0AD0232F79C}" srcId="{9673349A-3599-4213-B618-BE86FAD4BF4E}" destId="{A19F8184-3D92-4C54-858F-C7EF98DCF32F}" srcOrd="0" destOrd="0" parTransId="{8CE92663-61A1-4890-A0EB-3D99CCED2E4A}" sibTransId="{384CDDBE-3351-41E9-9965-1AD7A024487A}"/>
    <dgm:cxn modelId="{91340DE8-C1FC-43AA-9559-428D1C9353EB}" type="presOf" srcId="{C16D4782-B4A3-44F6-9BF2-C64929974A7E}" destId="{5F22BBB5-7557-46CA-83DA-E70A2236AB2E}" srcOrd="0" destOrd="0" presId="urn:microsoft.com/office/officeart/2005/8/layout/orgChart1"/>
    <dgm:cxn modelId="{35B9B66D-A4B5-4552-A00D-4E6AB3B43168}" type="presParOf" srcId="{30600A26-DEF7-4169-AEDC-0386ABEC5920}" destId="{5A95D20B-2B1C-491A-8DB9-9EF0FD789732}" srcOrd="0" destOrd="0" presId="urn:microsoft.com/office/officeart/2005/8/layout/orgChart1"/>
    <dgm:cxn modelId="{B6459B62-D03A-44DA-9421-24676CA48D16}" type="presParOf" srcId="{5A95D20B-2B1C-491A-8DB9-9EF0FD789732}" destId="{B2B904EE-D8A4-48DE-9008-F0AC45A4A452}" srcOrd="0" destOrd="0" presId="urn:microsoft.com/office/officeart/2005/8/layout/orgChart1"/>
    <dgm:cxn modelId="{8E1B66E1-E415-4919-8628-A4FD831766BE}" type="presParOf" srcId="{B2B904EE-D8A4-48DE-9008-F0AC45A4A452}" destId="{88B3B24E-E517-460F-B357-83FB6F569789}" srcOrd="0" destOrd="0" presId="urn:microsoft.com/office/officeart/2005/8/layout/orgChart1"/>
    <dgm:cxn modelId="{CCF6BAA6-5DE5-4E30-89DE-E42B0F81562D}" type="presParOf" srcId="{B2B904EE-D8A4-48DE-9008-F0AC45A4A452}" destId="{5E4C1451-8AE8-438B-8696-6D30BBABD61A}" srcOrd="1" destOrd="0" presId="urn:microsoft.com/office/officeart/2005/8/layout/orgChart1"/>
    <dgm:cxn modelId="{CA53064B-D25C-4791-9086-07A750C019A0}" type="presParOf" srcId="{5A95D20B-2B1C-491A-8DB9-9EF0FD789732}" destId="{C783A3D4-A114-4362-918C-6E5A078C24B9}" srcOrd="1" destOrd="0" presId="urn:microsoft.com/office/officeart/2005/8/layout/orgChart1"/>
    <dgm:cxn modelId="{D6E662AF-B14F-46DC-B9DF-0481601D9A0B}" type="presParOf" srcId="{C783A3D4-A114-4362-918C-6E5A078C24B9}" destId="{0ED72EF0-9F89-4556-BCBF-6303989F29F2}" srcOrd="0" destOrd="0" presId="urn:microsoft.com/office/officeart/2005/8/layout/orgChart1"/>
    <dgm:cxn modelId="{751A2E84-C115-4B2E-B9D0-BD11B1FA6479}" type="presParOf" srcId="{C783A3D4-A114-4362-918C-6E5A078C24B9}" destId="{79656F74-BAAC-40D2-91D0-71DAC7E8AD48}" srcOrd="1" destOrd="0" presId="urn:microsoft.com/office/officeart/2005/8/layout/orgChart1"/>
    <dgm:cxn modelId="{B8E7C4F9-D1ED-4030-B650-84A9A7C01BB3}" type="presParOf" srcId="{79656F74-BAAC-40D2-91D0-71DAC7E8AD48}" destId="{46AECF2B-04D5-4DAF-BC3A-25574DDFC345}" srcOrd="0" destOrd="0" presId="urn:microsoft.com/office/officeart/2005/8/layout/orgChart1"/>
    <dgm:cxn modelId="{BF53E937-F906-4742-99F0-EAFB7BD16DD8}" type="presParOf" srcId="{46AECF2B-04D5-4DAF-BC3A-25574DDFC345}" destId="{8691BD35-EF84-47C0-8650-B39004D645CE}" srcOrd="0" destOrd="0" presId="urn:microsoft.com/office/officeart/2005/8/layout/orgChart1"/>
    <dgm:cxn modelId="{49E2A2DE-2AF8-4024-9D0D-3AAE4B064AAA}" type="presParOf" srcId="{46AECF2B-04D5-4DAF-BC3A-25574DDFC345}" destId="{C662705E-C0AF-4F6E-AC9B-9DA9614F3EF4}" srcOrd="1" destOrd="0" presId="urn:microsoft.com/office/officeart/2005/8/layout/orgChart1"/>
    <dgm:cxn modelId="{7617000B-F3A5-48A9-91FB-A1E7875C2C41}" type="presParOf" srcId="{79656F74-BAAC-40D2-91D0-71DAC7E8AD48}" destId="{720CF834-32B8-459E-A46B-63EAFD3FF627}" srcOrd="1" destOrd="0" presId="urn:microsoft.com/office/officeart/2005/8/layout/orgChart1"/>
    <dgm:cxn modelId="{6455B630-71C7-4C93-91E0-38B0ED074974}" type="presParOf" srcId="{79656F74-BAAC-40D2-91D0-71DAC7E8AD48}" destId="{80194356-6DB7-48EE-AAE1-4C65F86CEE23}" srcOrd="2" destOrd="0" presId="urn:microsoft.com/office/officeart/2005/8/layout/orgChart1"/>
    <dgm:cxn modelId="{F20158F4-3B26-47D8-B8EA-3FE3CE0981E5}" type="presParOf" srcId="{C783A3D4-A114-4362-918C-6E5A078C24B9}" destId="{4712C55F-8DBA-4AA1-BB5F-E77B3AF0FBBD}" srcOrd="2" destOrd="0" presId="urn:microsoft.com/office/officeart/2005/8/layout/orgChart1"/>
    <dgm:cxn modelId="{93C79A1A-BA54-4896-86CB-52E3FF2859DA}" type="presParOf" srcId="{C783A3D4-A114-4362-918C-6E5A078C24B9}" destId="{A3797F75-FEB5-4B8C-9037-5727E2C3AC6A}" srcOrd="3" destOrd="0" presId="urn:microsoft.com/office/officeart/2005/8/layout/orgChart1"/>
    <dgm:cxn modelId="{F212E5A5-D2D2-4D51-82BA-4EEDA53723ED}" type="presParOf" srcId="{A3797F75-FEB5-4B8C-9037-5727E2C3AC6A}" destId="{C265628F-2887-485B-8B23-636660815227}" srcOrd="0" destOrd="0" presId="urn:microsoft.com/office/officeart/2005/8/layout/orgChart1"/>
    <dgm:cxn modelId="{A8BEC61F-CA8E-4D14-8C60-C55D4B3A656C}" type="presParOf" srcId="{C265628F-2887-485B-8B23-636660815227}" destId="{5F22BBB5-7557-46CA-83DA-E70A2236AB2E}" srcOrd="0" destOrd="0" presId="urn:microsoft.com/office/officeart/2005/8/layout/orgChart1"/>
    <dgm:cxn modelId="{AD5D6BF7-D687-4520-8A27-61B72F380EE1}" type="presParOf" srcId="{C265628F-2887-485B-8B23-636660815227}" destId="{5B3E233D-8E5B-4AAC-A5B4-44A8C3098E25}" srcOrd="1" destOrd="0" presId="urn:microsoft.com/office/officeart/2005/8/layout/orgChart1"/>
    <dgm:cxn modelId="{D811E3D8-DB0A-4525-9042-EE3342172CFD}" type="presParOf" srcId="{A3797F75-FEB5-4B8C-9037-5727E2C3AC6A}" destId="{143B6FED-B692-4BFA-B4E4-01E5AAA8326A}" srcOrd="1" destOrd="0" presId="urn:microsoft.com/office/officeart/2005/8/layout/orgChart1"/>
    <dgm:cxn modelId="{4C43D2B6-24A4-447D-A125-5A065185DD36}" type="presParOf" srcId="{A3797F75-FEB5-4B8C-9037-5727E2C3AC6A}" destId="{E1DAE7F1-A93C-42DE-90B9-B4397A489D81}" srcOrd="2" destOrd="0" presId="urn:microsoft.com/office/officeart/2005/8/layout/orgChart1"/>
    <dgm:cxn modelId="{8CAC2B75-97C1-4741-9AC1-1815D8CE3897}" type="presParOf" srcId="{C783A3D4-A114-4362-918C-6E5A078C24B9}" destId="{18804086-ED54-4651-B4AA-EC1AB284BD66}" srcOrd="4" destOrd="0" presId="urn:microsoft.com/office/officeart/2005/8/layout/orgChart1"/>
    <dgm:cxn modelId="{AE5429F3-9E74-417F-BECA-CE9DFD9DA4D7}" type="presParOf" srcId="{C783A3D4-A114-4362-918C-6E5A078C24B9}" destId="{8521A632-C4DB-4D3A-A2CE-39654601FCA6}" srcOrd="5" destOrd="0" presId="urn:microsoft.com/office/officeart/2005/8/layout/orgChart1"/>
    <dgm:cxn modelId="{84674A78-0148-4777-837A-5391FB224061}" type="presParOf" srcId="{8521A632-C4DB-4D3A-A2CE-39654601FCA6}" destId="{946F1574-5FF4-4530-8B3F-7A8E2289EE0E}" srcOrd="0" destOrd="0" presId="urn:microsoft.com/office/officeart/2005/8/layout/orgChart1"/>
    <dgm:cxn modelId="{7A86D008-938D-4B5D-BB63-EDCB474C8E51}" type="presParOf" srcId="{946F1574-5FF4-4530-8B3F-7A8E2289EE0E}" destId="{845955BB-0151-491A-BD4F-FE6A502991C3}" srcOrd="0" destOrd="0" presId="urn:microsoft.com/office/officeart/2005/8/layout/orgChart1"/>
    <dgm:cxn modelId="{73D04D17-1DC6-47E1-90DE-2E9124BA8A36}" type="presParOf" srcId="{946F1574-5FF4-4530-8B3F-7A8E2289EE0E}" destId="{3A989AA5-103F-4498-BE49-93D229B1AD97}" srcOrd="1" destOrd="0" presId="urn:microsoft.com/office/officeart/2005/8/layout/orgChart1"/>
    <dgm:cxn modelId="{88CA5C1C-1CB3-4939-9628-45C2F5D42DC1}" type="presParOf" srcId="{8521A632-C4DB-4D3A-A2CE-39654601FCA6}" destId="{C4269443-C5DE-408C-BB6C-C17162DE2EAA}" srcOrd="1" destOrd="0" presId="urn:microsoft.com/office/officeart/2005/8/layout/orgChart1"/>
    <dgm:cxn modelId="{D1815E39-998F-433A-A330-B9462463DFC5}" type="presParOf" srcId="{8521A632-C4DB-4D3A-A2CE-39654601FCA6}" destId="{4B3A01DC-B6DD-4F96-BC6F-7AC96B89E96B}" srcOrd="2" destOrd="0" presId="urn:microsoft.com/office/officeart/2005/8/layout/orgChart1"/>
    <dgm:cxn modelId="{B7A445C3-5D99-4C84-AD9B-2662F1F200C7}" type="presParOf" srcId="{5A95D20B-2B1C-491A-8DB9-9EF0FD789732}" destId="{4F392766-20EC-45E3-BCB6-F75BBFE3CB1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804086-ED54-4651-B4AA-EC1AB284BD66}">
      <dsp:nvSpPr>
        <dsp:cNvPr id="0" name=""/>
        <dsp:cNvSpPr/>
      </dsp:nvSpPr>
      <dsp:spPr>
        <a:xfrm>
          <a:off x="4129625" y="1505288"/>
          <a:ext cx="3001717" cy="7961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9766"/>
              </a:lnTo>
              <a:lnTo>
                <a:pt x="3001717" y="539766"/>
              </a:lnTo>
              <a:lnTo>
                <a:pt x="3001717" y="7961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12C55F-8DBA-4AA1-BB5F-E77B3AF0FBBD}">
      <dsp:nvSpPr>
        <dsp:cNvPr id="0" name=""/>
        <dsp:cNvSpPr/>
      </dsp:nvSpPr>
      <dsp:spPr>
        <a:xfrm>
          <a:off x="4083905" y="1505288"/>
          <a:ext cx="91440" cy="79618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39766"/>
              </a:lnTo>
              <a:lnTo>
                <a:pt x="92558" y="539766"/>
              </a:lnTo>
              <a:lnTo>
                <a:pt x="92558" y="7961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D72EF0-9F89-4556-BCBF-6303989F29F2}">
      <dsp:nvSpPr>
        <dsp:cNvPr id="0" name=""/>
        <dsp:cNvSpPr/>
      </dsp:nvSpPr>
      <dsp:spPr>
        <a:xfrm>
          <a:off x="1221585" y="1505288"/>
          <a:ext cx="2908040" cy="796181"/>
        </a:xfrm>
        <a:custGeom>
          <a:avLst/>
          <a:gdLst/>
          <a:ahLst/>
          <a:cxnLst/>
          <a:rect l="0" t="0" r="0" b="0"/>
          <a:pathLst>
            <a:path>
              <a:moveTo>
                <a:pt x="2908040" y="0"/>
              </a:moveTo>
              <a:lnTo>
                <a:pt x="2908040" y="539766"/>
              </a:lnTo>
              <a:lnTo>
                <a:pt x="0" y="539766"/>
              </a:lnTo>
              <a:lnTo>
                <a:pt x="0" y="7961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B3B24E-E517-460F-B357-83FB6F569789}">
      <dsp:nvSpPr>
        <dsp:cNvPr id="0" name=""/>
        <dsp:cNvSpPr/>
      </dsp:nvSpPr>
      <dsp:spPr>
        <a:xfrm>
          <a:off x="1872207" y="298611"/>
          <a:ext cx="4514835" cy="1206677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Georgia" panose="02040502050405020303" pitchFamily="18" charset="0"/>
            </a:rPr>
            <a:t>Доходы бюджета </a:t>
          </a:r>
          <a:r>
            <a:rPr lang="ru-RU" sz="1800" kern="1200" dirty="0" smtClean="0">
              <a:latin typeface="Georgia" panose="02040502050405020303" pitchFamily="18" charset="0"/>
            </a:rPr>
            <a:t>–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kern="1200" dirty="0" smtClean="0">
              <a:latin typeface="Georgia" panose="02040502050405020303" pitchFamily="18" charset="0"/>
            </a:rPr>
            <a:t>поступающие в бюджет городского округа Домодедово денежные средства</a:t>
          </a:r>
          <a:endParaRPr lang="ru-RU" sz="1800" kern="1200" dirty="0">
            <a:latin typeface="Georgia" panose="02040502050405020303" pitchFamily="18" charset="0"/>
          </a:endParaRPr>
        </a:p>
      </dsp:txBody>
      <dsp:txXfrm>
        <a:off x="1872207" y="298611"/>
        <a:ext cx="4514835" cy="1206677"/>
      </dsp:txXfrm>
    </dsp:sp>
    <dsp:sp modelId="{8691BD35-EF84-47C0-8650-B39004D645CE}">
      <dsp:nvSpPr>
        <dsp:cNvPr id="0" name=""/>
        <dsp:cNvSpPr/>
      </dsp:nvSpPr>
      <dsp:spPr>
        <a:xfrm>
          <a:off x="560" y="2301469"/>
          <a:ext cx="2442048" cy="1221024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latin typeface="Georgia" panose="02040502050405020303" pitchFamily="18" charset="0"/>
            </a:rPr>
            <a:t>налоговые доходы 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1" kern="1200" dirty="0" smtClean="0">
              <a:latin typeface="Georgia" panose="02040502050405020303" pitchFamily="18" charset="0"/>
            </a:rPr>
            <a:t>– часть доходов граждан и организаций, которые они обязаны уплачивать государству (например земельный налог, налоги на имущество и т.д.)</a:t>
          </a:r>
          <a:endParaRPr lang="ru-RU" sz="1100" kern="1200" dirty="0">
            <a:latin typeface="Georgia" panose="02040502050405020303" pitchFamily="18" charset="0"/>
          </a:endParaRPr>
        </a:p>
      </dsp:txBody>
      <dsp:txXfrm>
        <a:off x="560" y="2301469"/>
        <a:ext cx="2442048" cy="1221024"/>
      </dsp:txXfrm>
    </dsp:sp>
    <dsp:sp modelId="{5F22BBB5-7557-46CA-83DA-E70A2236AB2E}">
      <dsp:nvSpPr>
        <dsp:cNvPr id="0" name=""/>
        <dsp:cNvSpPr/>
      </dsp:nvSpPr>
      <dsp:spPr>
        <a:xfrm>
          <a:off x="2955439" y="2301469"/>
          <a:ext cx="2442048" cy="1221024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latin typeface="Georgia" panose="02040502050405020303" pitchFamily="18" charset="0"/>
            </a:rPr>
            <a:t>неналоговые доходы</a:t>
          </a:r>
          <a:r>
            <a:rPr lang="ru-RU" sz="1100" b="0" i="1" kern="1200" dirty="0" smtClean="0">
              <a:latin typeface="Georgia" panose="02040502050405020303" pitchFamily="18" charset="0"/>
            </a:rPr>
            <a:t> 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1" kern="1200" dirty="0" smtClean="0">
              <a:latin typeface="Georgia" panose="02040502050405020303" pitchFamily="18" charset="0"/>
            </a:rPr>
            <a:t>– платежи за пользование государственным и муниципальным имуществом, платежи в виде штрафов, санкций за нарушение законодательства</a:t>
          </a:r>
          <a:endParaRPr lang="ru-RU" sz="1100" kern="1200" dirty="0">
            <a:latin typeface="Georgia" panose="02040502050405020303" pitchFamily="18" charset="0"/>
          </a:endParaRPr>
        </a:p>
      </dsp:txBody>
      <dsp:txXfrm>
        <a:off x="2955439" y="2301469"/>
        <a:ext cx="2442048" cy="1221024"/>
      </dsp:txXfrm>
    </dsp:sp>
    <dsp:sp modelId="{845955BB-0151-491A-BD4F-FE6A502991C3}">
      <dsp:nvSpPr>
        <dsp:cNvPr id="0" name=""/>
        <dsp:cNvSpPr/>
      </dsp:nvSpPr>
      <dsp:spPr>
        <a:xfrm>
          <a:off x="5910318" y="2301469"/>
          <a:ext cx="2442048" cy="1221024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latin typeface="Georgia" panose="02040502050405020303" pitchFamily="18" charset="0"/>
            </a:rPr>
            <a:t>безвозмездные поступления</a:t>
          </a:r>
          <a:r>
            <a:rPr lang="ru-RU" sz="1100" b="0" i="1" kern="1200" dirty="0" smtClean="0">
              <a:latin typeface="Georgia" panose="02040502050405020303" pitchFamily="18" charset="0"/>
            </a:rPr>
            <a:t> 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1" kern="1200" dirty="0" smtClean="0">
              <a:latin typeface="Georgia" panose="02040502050405020303" pitchFamily="18" charset="0"/>
            </a:rPr>
            <a:t>– денежные средства из других бюджетов бюджетной системы (в виде межбюджетных трансфертов), а также от физических и юридических лиц (в том числе добровольные пожертвования)</a:t>
          </a:r>
          <a:endParaRPr lang="ru-RU" sz="1100" kern="1200" dirty="0">
            <a:latin typeface="Georgia" panose="02040502050405020303" pitchFamily="18" charset="0"/>
          </a:endParaRPr>
        </a:p>
      </dsp:txBody>
      <dsp:txXfrm>
        <a:off x="5910318" y="2301469"/>
        <a:ext cx="2442048" cy="12210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0.4475</cdr:x>
      <cdr:y>0.44629</cdr:y>
    </cdr:from>
    <cdr:to>
      <cdr:x>0.55861</cdr:x>
      <cdr:y>0.64832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682752" y="2019870"/>
          <a:ext cx="914391" cy="9143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1 252,3 </a:t>
          </a:r>
        </a:p>
        <a:p xmlns:a="http://schemas.openxmlformats.org/drawingml/2006/main">
          <a:pPr algn="ctr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 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0.64</cdr:x>
      <cdr:y>0.28719</cdr:y>
    </cdr:from>
    <cdr:to>
      <cdr:x>0.71875</cdr:x>
      <cdr:y>0.38265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V="1">
          <a:off x="5266928" y="1299790"/>
          <a:ext cx="648072" cy="43204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0.71875</cdr:x>
      <cdr:y>0.28719</cdr:y>
    </cdr:from>
    <cdr:to>
      <cdr:x>0.88499</cdr:x>
      <cdr:y>0.28719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5915000" y="1299790"/>
          <a:ext cx="136815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0.03626</cdr:x>
      <cdr:y>0.81221</cdr:y>
    </cdr:from>
    <cdr:to>
      <cdr:x>0.255</cdr:x>
      <cdr:y>0.81221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298376" y="3676054"/>
          <a:ext cx="180020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0.255</cdr:x>
      <cdr:y>0.73267</cdr:y>
    </cdr:from>
    <cdr:to>
      <cdr:x>0.33375</cdr:x>
      <cdr:y>0.81221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 flipV="1">
          <a:off x="2098576" y="3316014"/>
          <a:ext cx="648072" cy="36004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0.21578</cdr:x>
      <cdr:y>0.49923</cdr:y>
    </cdr:from>
    <cdr:to>
      <cdr:x>0.30883</cdr:x>
      <cdr:y>0.56596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>
          <a:off x="1169008" y="1325181"/>
          <a:ext cx="504056" cy="17711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0.04299</cdr:x>
      <cdr:y>0.56596</cdr:y>
    </cdr:from>
    <cdr:to>
      <cdr:x>0.21014</cdr:x>
      <cdr:y>0.56596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>
          <a:off x="232904" y="1502296"/>
          <a:ext cx="90553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0.681</cdr:x>
      <cdr:y>0.40319</cdr:y>
    </cdr:from>
    <cdr:to>
      <cdr:x>0.76265</cdr:x>
      <cdr:y>0.45744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>
          <a:off x="3689288" y="1070248"/>
          <a:ext cx="442337" cy="14400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0.76075</cdr:x>
      <cdr:y>0.45745</cdr:y>
    </cdr:from>
    <cdr:to>
      <cdr:x>0.97342</cdr:x>
      <cdr:y>0.45745</cdr:y>
    </cdr:to>
    <cdr:cxnSp macro="">
      <cdr:nvCxnSpPr>
        <cdr:cNvPr id="9" name="Прямая соединительная линия 8"/>
        <cdr:cNvCxnSpPr/>
      </cdr:nvCxnSpPr>
      <cdr:spPr>
        <a:xfrm xmlns:a="http://schemas.openxmlformats.org/drawingml/2006/main">
          <a:off x="4121336" y="1214264"/>
          <a:ext cx="115212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0.42843</cdr:x>
      <cdr:y>0.32181</cdr:y>
    </cdr:from>
    <cdr:to>
      <cdr:x>0.5754</cdr:x>
      <cdr:y>0.64734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2074208" y="854224"/>
          <a:ext cx="711543" cy="8640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54,0</a:t>
          </a:r>
        </a:p>
        <a:p xmlns:a="http://schemas.openxmlformats.org/drawingml/2006/main"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</a:t>
          </a:r>
          <a:r>
            <a: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ru-RU" sz="1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0.20004</cdr:x>
      <cdr:y>0.7027</cdr:y>
    </cdr:from>
    <cdr:to>
      <cdr:x>0.30003</cdr:x>
      <cdr:y>0.78378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>
          <a:off x="1008359" y="1872208"/>
          <a:ext cx="504056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0.02862</cdr:x>
      <cdr:y>0.78378</cdr:y>
    </cdr:from>
    <cdr:to>
      <cdr:x>0.20004</cdr:x>
      <cdr:y>0.78378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144263" y="2088232"/>
          <a:ext cx="86409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0.41431</cdr:x>
      <cdr:y>0.46168</cdr:y>
    </cdr:from>
    <cdr:to>
      <cdr:x>0.59571</cdr:x>
      <cdr:y>0.76595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07791" y="1420415"/>
          <a:ext cx="966652" cy="9361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559,4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0.40539</cdr:x>
      <cdr:y>0.11061</cdr:y>
    </cdr:from>
    <cdr:to>
      <cdr:x>0.45944</cdr:x>
      <cdr:y>0.11061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>
          <a:off x="2160240" y="340295"/>
          <a:ext cx="28803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0.45944</cdr:x>
      <cdr:y>0.11061</cdr:y>
    </cdr:from>
    <cdr:to>
      <cdr:x>0.45944</cdr:x>
      <cdr:y>0.25104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>
          <a:off x="2448272" y="340295"/>
          <a:ext cx="0" cy="43204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0.22972</cdr:x>
      <cdr:y>0.29785</cdr:y>
    </cdr:from>
    <cdr:to>
      <cdr:x>0.30589</cdr:x>
      <cdr:y>0.36806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 flipV="1">
          <a:off x="1224136" y="916359"/>
          <a:ext cx="405901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0.30589</cdr:x>
      <cdr:y>0.29785</cdr:y>
    </cdr:from>
    <cdr:to>
      <cdr:x>0.40539</cdr:x>
      <cdr:y>0.29785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>
          <a:off x="1630037" y="916359"/>
          <a:ext cx="53020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0.49998</cdr:x>
      <cdr:y>0.13401</cdr:y>
    </cdr:from>
    <cdr:to>
      <cdr:x>0.527</cdr:x>
      <cdr:y>0.25104</cdr:y>
    </cdr:to>
    <cdr:cxnSp macro="">
      <cdr:nvCxnSpPr>
        <cdr:cNvPr id="20" name="Прямая соединительная линия 19"/>
        <cdr:cNvCxnSpPr/>
      </cdr:nvCxnSpPr>
      <cdr:spPr>
        <a:xfrm xmlns:a="http://schemas.openxmlformats.org/drawingml/2006/main" flipH="1">
          <a:off x="2664296" y="412303"/>
          <a:ext cx="144016" cy="36004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0.51316</cdr:x>
      <cdr:y>0.12727</cdr:y>
    </cdr:from>
    <cdr:to>
      <cdr:x>0.70671</cdr:x>
      <cdr:y>0.19231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V="1">
          <a:off x="2808312" y="357402"/>
          <a:ext cx="1059227" cy="18265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0.6996</cdr:x>
      <cdr:y>0.12821</cdr:y>
    </cdr:from>
    <cdr:to>
      <cdr:x>0.87711</cdr:x>
      <cdr:y>0.12821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>
          <a:off x="3689362" y="360040"/>
          <a:ext cx="93610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0.04918</cdr:x>
      <cdr:y>0.83614</cdr:y>
    </cdr:from>
    <cdr:to>
      <cdr:x>0.25463</cdr:x>
      <cdr:y>0.83614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216023" y="2572072"/>
          <a:ext cx="90243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0.2459</cdr:x>
      <cdr:y>0.81273</cdr:y>
    </cdr:from>
    <cdr:to>
      <cdr:x>0.31148</cdr:x>
      <cdr:y>0.83614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V="1">
          <a:off x="1080119" y="2500064"/>
          <a:ext cx="288032" cy="7200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0.03399</cdr:x>
      <cdr:y>0.45455</cdr:y>
    </cdr:from>
    <cdr:to>
      <cdr:x>0.23944</cdr:x>
      <cdr:y>0.45455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>
          <a:off x="166755" y="1800200"/>
          <a:ext cx="100811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0.23944</cdr:x>
      <cdr:y>0.36364</cdr:y>
    </cdr:from>
    <cdr:to>
      <cdr:x>0.3862</cdr:x>
      <cdr:y>0.44729</cdr:y>
    </cdr:to>
    <cdr:cxnSp macro="">
      <cdr:nvCxnSpPr>
        <cdr:cNvPr id="9" name="Прямая соединительная линия 8"/>
        <cdr:cNvCxnSpPr/>
      </cdr:nvCxnSpPr>
      <cdr:spPr>
        <a:xfrm xmlns:a="http://schemas.openxmlformats.org/drawingml/2006/main" flipV="1">
          <a:off x="1174867" y="1440160"/>
          <a:ext cx="720079" cy="33129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0.68852</cdr:x>
      <cdr:y>0.55524</cdr:y>
    </cdr:from>
    <cdr:to>
      <cdr:x>0.81967</cdr:x>
      <cdr:y>0.60205</cdr:y>
    </cdr:to>
    <cdr:cxnSp macro="">
      <cdr:nvCxnSpPr>
        <cdr:cNvPr id="11" name="Прямая соединительная линия 10"/>
        <cdr:cNvCxnSpPr/>
      </cdr:nvCxnSpPr>
      <cdr:spPr>
        <a:xfrm xmlns:a="http://schemas.openxmlformats.org/drawingml/2006/main">
          <a:off x="3024335" y="1707976"/>
          <a:ext cx="576064" cy="14401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0.81967</cdr:x>
      <cdr:y>0.60205</cdr:y>
    </cdr:from>
    <cdr:to>
      <cdr:x>0.96643</cdr:x>
      <cdr:y>0.60205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>
          <a:off x="3600399" y="1851992"/>
          <a:ext cx="644641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</cdr:x>
      <cdr:y>0.23636</cdr:y>
    </cdr:from>
    <cdr:to>
      <cdr:x>0.72373</cdr:x>
      <cdr:y>0.32727</cdr:y>
    </cdr:to>
    <cdr:cxnSp macro="">
      <cdr:nvCxnSpPr>
        <cdr:cNvPr id="16" name="Прямая соединительная линия 15"/>
        <cdr:cNvCxnSpPr/>
      </cdr:nvCxnSpPr>
      <cdr:spPr>
        <a:xfrm xmlns:a="http://schemas.openxmlformats.org/drawingml/2006/main" flipV="1">
          <a:off x="2453340" y="936104"/>
          <a:ext cx="1097791" cy="36004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0.72373</cdr:x>
      <cdr:y>0.23636</cdr:y>
    </cdr:from>
    <cdr:to>
      <cdr:x>0.92919</cdr:x>
      <cdr:y>0.23636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>
          <a:off x="3551131" y="936104"/>
          <a:ext cx="100811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0.45957</cdr:x>
      <cdr:y>0.16364</cdr:y>
    </cdr:from>
    <cdr:to>
      <cdr:x>0.47425</cdr:x>
      <cdr:y>0.32727</cdr:y>
    </cdr:to>
    <cdr:cxnSp macro="">
      <cdr:nvCxnSpPr>
        <cdr:cNvPr id="20" name="Прямая соединительная линия 19"/>
        <cdr:cNvCxnSpPr/>
      </cdr:nvCxnSpPr>
      <cdr:spPr>
        <a:xfrm xmlns:a="http://schemas.openxmlformats.org/drawingml/2006/main" flipV="1">
          <a:off x="2254987" y="648072"/>
          <a:ext cx="72008" cy="64807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0.47425</cdr:x>
      <cdr:y>0.16364</cdr:y>
    </cdr:from>
    <cdr:to>
      <cdr:x>0.66503</cdr:x>
      <cdr:y>0.16364</cdr:y>
    </cdr:to>
    <cdr:cxnSp macro="">
      <cdr:nvCxnSpPr>
        <cdr:cNvPr id="23" name="Прямая соединительная линия 22"/>
        <cdr:cNvCxnSpPr/>
      </cdr:nvCxnSpPr>
      <cdr:spPr>
        <a:xfrm xmlns:a="http://schemas.openxmlformats.org/drawingml/2006/main">
          <a:off x="2326995" y="648072"/>
          <a:ext cx="93610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0.37705</cdr:x>
      <cdr:y>0.22751</cdr:y>
    </cdr:from>
    <cdr:to>
      <cdr:x>0.45902</cdr:x>
      <cdr:y>0.34456</cdr:y>
    </cdr:to>
    <cdr:cxnSp macro="">
      <cdr:nvCxnSpPr>
        <cdr:cNvPr id="25" name="Прямая соединительная линия 24"/>
        <cdr:cNvCxnSpPr/>
      </cdr:nvCxnSpPr>
      <cdr:spPr>
        <a:xfrm xmlns:a="http://schemas.openxmlformats.org/drawingml/2006/main" flipH="1" flipV="1">
          <a:off x="1656185" y="699864"/>
          <a:ext cx="360038" cy="36004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0.18627</cdr:x>
      <cdr:y>0.22751</cdr:y>
    </cdr:from>
    <cdr:to>
      <cdr:x>0.37705</cdr:x>
      <cdr:y>0.22751</cdr:y>
    </cdr:to>
    <cdr:cxnSp macro="">
      <cdr:nvCxnSpPr>
        <cdr:cNvPr id="27" name="Прямая соединительная линия 26"/>
        <cdr:cNvCxnSpPr/>
      </cdr:nvCxnSpPr>
      <cdr:spPr>
        <a:xfrm xmlns:a="http://schemas.openxmlformats.org/drawingml/2006/main">
          <a:off x="818184" y="699864"/>
          <a:ext cx="837999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0.75309</cdr:x>
      <cdr:y>0.27907</cdr:y>
    </cdr:from>
    <cdr:to>
      <cdr:x>0.95128</cdr:x>
      <cdr:y>0.27907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4392488" y="864096"/>
          <a:ext cx="115597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0.62963</cdr:x>
      <cdr:y>0.27907</cdr:y>
    </cdr:from>
    <cdr:to>
      <cdr:x>0.75309</cdr:x>
      <cdr:y>0.4186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>
          <a:off x="3672410" y="864097"/>
          <a:ext cx="720099" cy="43203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0.24128</cdr:x>
      <cdr:y>0.21622</cdr:y>
    </cdr:from>
    <cdr:to>
      <cdr:x>0.35593</cdr:x>
      <cdr:y>0.2973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 flipV="1">
          <a:off x="1025065" y="576064"/>
          <a:ext cx="487103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</cdr:x>
      <cdr:y>0.21622</cdr:y>
    </cdr:from>
    <cdr:to>
      <cdr:x>0.24128</cdr:x>
      <cdr:y>0.21622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0" y="576064"/>
          <a:ext cx="1025065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0.55932</cdr:x>
      <cdr:y>0.13514</cdr:y>
    </cdr:from>
    <cdr:to>
      <cdr:x>0.67797</cdr:x>
      <cdr:y>0.21622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V="1">
          <a:off x="2376264" y="360040"/>
          <a:ext cx="504056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0.67797</cdr:x>
      <cdr:y>0.13514</cdr:y>
    </cdr:from>
    <cdr:to>
      <cdr:x>0.9661</cdr:x>
      <cdr:y>0.13514</cdr:y>
    </cdr:to>
    <cdr:cxnSp macro="">
      <cdr:nvCxnSpPr>
        <cdr:cNvPr id="9" name="Прямая соединительная линия 8"/>
        <cdr:cNvCxnSpPr/>
      </cdr:nvCxnSpPr>
      <cdr:spPr>
        <a:xfrm xmlns:a="http://schemas.openxmlformats.org/drawingml/2006/main">
          <a:off x="2880320" y="360040"/>
          <a:ext cx="122413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0.70149</cdr:x>
      <cdr:y>0.51351</cdr:y>
    </cdr:from>
    <cdr:to>
      <cdr:x>0.79661</cdr:x>
      <cdr:y>0.56757</cdr:y>
    </cdr:to>
    <cdr:cxnSp macro="">
      <cdr:nvCxnSpPr>
        <cdr:cNvPr id="11" name="Прямая соединительная линия 10"/>
        <cdr:cNvCxnSpPr/>
      </cdr:nvCxnSpPr>
      <cdr:spPr>
        <a:xfrm xmlns:a="http://schemas.openxmlformats.org/drawingml/2006/main">
          <a:off x="3384376" y="1368152"/>
          <a:ext cx="458898" cy="14402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0.79661</cdr:x>
      <cdr:y>0.56757</cdr:y>
    </cdr:from>
    <cdr:to>
      <cdr:x>0.9661</cdr:x>
      <cdr:y>0.56757</cdr:y>
    </cdr:to>
    <cdr:cxnSp macro="">
      <cdr:nvCxnSpPr>
        <cdr:cNvPr id="13" name="Прямая соединительная линия 12"/>
        <cdr:cNvCxnSpPr/>
      </cdr:nvCxnSpPr>
      <cdr:spPr>
        <a:xfrm xmlns:a="http://schemas.openxmlformats.org/drawingml/2006/main">
          <a:off x="3384376" y="1512168"/>
          <a:ext cx="72008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0.79621</cdr:x>
      <cdr:y>0.66874</cdr:y>
    </cdr:from>
    <cdr:to>
      <cdr:x>0.9012</cdr:x>
      <cdr:y>0.7642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6552530" y="3240906"/>
          <a:ext cx="864026" cy="4626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7 125,0</a:t>
          </a:r>
          <a:endParaRPr lang="ru-RU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0.88889</cdr:x>
      <cdr:y>0.35083</cdr:y>
    </cdr:from>
    <cdr:to>
      <cdr:x>1</cdr:x>
      <cdr:y>0.55286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7427168" y="158782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0.86621</cdr:x>
      <cdr:y>0.57959</cdr:y>
    </cdr:from>
    <cdr:to>
      <cdr:x>0.97607</cdr:x>
      <cdr:y>0.67505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7128594" y="2808858"/>
          <a:ext cx="904104" cy="4626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8 020,3</a:t>
          </a:r>
          <a:endParaRPr lang="ru-RU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0.88371</cdr:x>
      <cdr:y>0.46072</cdr:y>
    </cdr:from>
    <cdr:to>
      <cdr:x>0.98871</cdr:x>
      <cdr:y>0.56473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7272610" y="2232794"/>
          <a:ext cx="864096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8 212,0</a:t>
          </a:r>
          <a:endParaRPr lang="ru-RU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0.84511</cdr:x>
      <cdr:y>0.77954</cdr:y>
    </cdr:from>
    <cdr:to>
      <cdr:x>0.95886</cdr:x>
      <cdr:y>0.85743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128023" y="3528169"/>
          <a:ext cx="959412" cy="3525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7 667,0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0.88889</cdr:x>
      <cdr:y>0.35083</cdr:y>
    </cdr:from>
    <cdr:to>
      <cdr:x>1</cdr:x>
      <cdr:y>0.55286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7427168" y="158782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0.59998</cdr:x>
      <cdr:y>0.35231</cdr:y>
    </cdr:from>
    <cdr:to>
      <cdr:x>0.67824</cdr:x>
      <cdr:y>0.44038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V="1">
          <a:off x="4968552" y="864096"/>
          <a:ext cx="648072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0.67824</cdr:x>
      <cdr:y>0.35231</cdr:y>
    </cdr:from>
    <cdr:to>
      <cdr:x>0.86954</cdr:x>
      <cdr:y>0.35231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>
          <a:off x="5616624" y="864096"/>
          <a:ext cx="158417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0.26956</cdr:x>
      <cdr:y>0.46974</cdr:y>
    </cdr:from>
    <cdr:to>
      <cdr:x>0.3826</cdr:x>
      <cdr:y>0.52846</cdr:y>
    </cdr:to>
    <cdr:cxnSp macro="">
      <cdr:nvCxnSpPr>
        <cdr:cNvPr id="9" name="Прямая соединительная линия 8"/>
        <cdr:cNvCxnSpPr/>
      </cdr:nvCxnSpPr>
      <cdr:spPr>
        <a:xfrm xmlns:a="http://schemas.openxmlformats.org/drawingml/2006/main" flipH="1" flipV="1">
          <a:off x="2232248" y="1152128"/>
          <a:ext cx="936104" cy="14401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0.10434</cdr:x>
      <cdr:y>0.46974</cdr:y>
    </cdr:from>
    <cdr:to>
      <cdr:x>0.26956</cdr:x>
      <cdr:y>0.46974</cdr:y>
    </cdr:to>
    <cdr:cxnSp macro="">
      <cdr:nvCxnSpPr>
        <cdr:cNvPr id="11" name="Прямая соединительная линия 10"/>
        <cdr:cNvCxnSpPr/>
      </cdr:nvCxnSpPr>
      <cdr:spPr>
        <a:xfrm xmlns:a="http://schemas.openxmlformats.org/drawingml/2006/main" flipH="1">
          <a:off x="864096" y="1152128"/>
          <a:ext cx="136815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0.43477</cdr:x>
      <cdr:y>0.38166</cdr:y>
    </cdr:from>
    <cdr:to>
      <cdr:x>0.54519</cdr:x>
      <cdr:y>0.75448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3600400" y="93610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0.43477</cdr:x>
      <cdr:y>0.41102</cdr:y>
    </cdr:from>
    <cdr:to>
      <cdr:x>0.54519</cdr:x>
      <cdr:y>0.78384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3600400" y="100811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8 212,0</a:t>
          </a:r>
          <a:endParaRPr lang="ru-RU" sz="1600" b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pPr algn="ctr"/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0.11304</cdr:x>
      <cdr:y>0.64589</cdr:y>
    </cdr:from>
    <cdr:to>
      <cdr:x>0.26956</cdr:x>
      <cdr:y>0.88076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36104" y="1584176"/>
          <a:ext cx="1296144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0.30434</cdr:x>
      <cdr:y>0.34155</cdr:y>
    </cdr:from>
    <cdr:to>
      <cdr:x>0.39129</cdr:x>
      <cdr:y>0.42037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 flipV="1">
          <a:off x="2520280" y="936104"/>
          <a:ext cx="720080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0.13043</cdr:x>
      <cdr:y>0.34155</cdr:y>
    </cdr:from>
    <cdr:to>
      <cdr:x>0.30434</cdr:x>
      <cdr:y>0.34155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1080120" y="936104"/>
          <a:ext cx="144016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0.54781</cdr:x>
      <cdr:y>0.86702</cdr:y>
    </cdr:from>
    <cdr:to>
      <cdr:x>0.86084</cdr:x>
      <cdr:y>0.86702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>
          <a:off x="4536504" y="2376264"/>
          <a:ext cx="259228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0.46955</cdr:x>
      <cdr:y>0.47292</cdr:y>
    </cdr:from>
    <cdr:to>
      <cdr:x>0.57997</cdr:x>
      <cdr:y>0.80656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3888432" y="129614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0.44346</cdr:x>
      <cdr:y>0.44665</cdr:y>
    </cdr:from>
    <cdr:to>
      <cdr:x>0.55388</cdr:x>
      <cdr:y>0.78028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3672408" y="122413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4 721,5</a:t>
          </a:r>
          <a:endParaRPr lang="ru-RU" sz="1600" b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pPr algn="ctr"/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0.18263</cdr:x>
      <cdr:y>0.46916</cdr:y>
    </cdr:from>
    <cdr:to>
      <cdr:x>0.26959</cdr:x>
      <cdr:y>0.54323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 flipV="1">
          <a:off x="1512416" y="2736602"/>
          <a:ext cx="720080" cy="43204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0.02612</cdr:x>
      <cdr:y>0.46916</cdr:y>
    </cdr:from>
    <cdr:to>
      <cdr:x>0.18263</cdr:x>
      <cdr:y>0.46916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216272" y="2736602"/>
          <a:ext cx="129614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0.40871</cdr:x>
      <cdr:y>0.17288</cdr:y>
    </cdr:from>
    <cdr:to>
      <cdr:x>0.45219</cdr:x>
      <cdr:y>0.27164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H="1" flipV="1">
          <a:off x="3384624" y="1008410"/>
          <a:ext cx="360040" cy="5760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0.2522</cdr:x>
      <cdr:y>0.17288</cdr:y>
    </cdr:from>
    <cdr:to>
      <cdr:x>0.40871</cdr:x>
      <cdr:y>0.17288</cdr:y>
    </cdr:to>
    <cdr:cxnSp macro="">
      <cdr:nvCxnSpPr>
        <cdr:cNvPr id="9" name="Прямая соединительная линия 8"/>
        <cdr:cNvCxnSpPr/>
      </cdr:nvCxnSpPr>
      <cdr:spPr>
        <a:xfrm xmlns:a="http://schemas.openxmlformats.org/drawingml/2006/main" flipH="1">
          <a:off x="2088480" y="1008410"/>
          <a:ext cx="129614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0.49567</cdr:x>
      <cdr:y>0.13585</cdr:y>
    </cdr:from>
    <cdr:to>
      <cdr:x>0.58262</cdr:x>
      <cdr:y>0.2593</cdr:y>
    </cdr:to>
    <cdr:cxnSp macro="">
      <cdr:nvCxnSpPr>
        <cdr:cNvPr id="11" name="Прямая соединительная линия 10"/>
        <cdr:cNvCxnSpPr/>
      </cdr:nvCxnSpPr>
      <cdr:spPr>
        <a:xfrm xmlns:a="http://schemas.openxmlformats.org/drawingml/2006/main" flipV="1">
          <a:off x="4104704" y="792386"/>
          <a:ext cx="720080" cy="72008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0.58262</cdr:x>
      <cdr:y>0.13585</cdr:y>
    </cdr:from>
    <cdr:to>
      <cdr:x>0.73914</cdr:x>
      <cdr:y>0.13585</cdr:y>
    </cdr:to>
    <cdr:cxnSp macro="">
      <cdr:nvCxnSpPr>
        <cdr:cNvPr id="13" name="Прямая соединительная линия 12"/>
        <cdr:cNvCxnSpPr/>
      </cdr:nvCxnSpPr>
      <cdr:spPr>
        <a:xfrm xmlns:a="http://schemas.openxmlformats.org/drawingml/2006/main">
          <a:off x="4824784" y="792386"/>
          <a:ext cx="129614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0.67827</cdr:x>
      <cdr:y>0.3704</cdr:y>
    </cdr:from>
    <cdr:to>
      <cdr:x>0.76522</cdr:x>
      <cdr:y>0.41978</cdr:y>
    </cdr:to>
    <cdr:cxnSp macro="">
      <cdr:nvCxnSpPr>
        <cdr:cNvPr id="15" name="Прямая соединительная линия 14"/>
        <cdr:cNvCxnSpPr/>
      </cdr:nvCxnSpPr>
      <cdr:spPr>
        <a:xfrm xmlns:a="http://schemas.openxmlformats.org/drawingml/2006/main" flipV="1">
          <a:off x="5616872" y="2160538"/>
          <a:ext cx="720080" cy="28803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0.76522</cdr:x>
      <cdr:y>0.3704</cdr:y>
    </cdr:from>
    <cdr:to>
      <cdr:x>0.93044</cdr:x>
      <cdr:y>0.3704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>
          <a:off x="6336952" y="2160538"/>
          <a:ext cx="136815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0.27828</cdr:x>
      <cdr:y>0.85186</cdr:y>
    </cdr:from>
    <cdr:to>
      <cdr:x>0.4261</cdr:x>
      <cdr:y>0.88889</cdr:y>
    </cdr:to>
    <cdr:cxnSp macro="">
      <cdr:nvCxnSpPr>
        <cdr:cNvPr id="19" name="Прямая соединительная линия 18"/>
        <cdr:cNvCxnSpPr/>
      </cdr:nvCxnSpPr>
      <cdr:spPr>
        <a:xfrm xmlns:a="http://schemas.openxmlformats.org/drawingml/2006/main" flipH="1">
          <a:off x="2304504" y="4968850"/>
          <a:ext cx="1224136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0.09568</cdr:x>
      <cdr:y>0.88889</cdr:y>
    </cdr:from>
    <cdr:to>
      <cdr:x>0.27828</cdr:x>
      <cdr:y>0.88889</cdr:y>
    </cdr:to>
    <cdr:cxnSp macro="">
      <cdr:nvCxnSpPr>
        <cdr:cNvPr id="21" name="Прямая соединительная линия 20"/>
        <cdr:cNvCxnSpPr/>
      </cdr:nvCxnSpPr>
      <cdr:spPr>
        <a:xfrm xmlns:a="http://schemas.openxmlformats.org/drawingml/2006/main" flipH="1">
          <a:off x="792336" y="5184874"/>
          <a:ext cx="151216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0.59132</cdr:x>
      <cdr:y>0.83951</cdr:y>
    </cdr:from>
    <cdr:to>
      <cdr:x>0.67827</cdr:x>
      <cdr:y>0.88889</cdr:y>
    </cdr:to>
    <cdr:cxnSp macro="">
      <cdr:nvCxnSpPr>
        <cdr:cNvPr id="23" name="Прямая соединительная линия 22"/>
        <cdr:cNvCxnSpPr/>
      </cdr:nvCxnSpPr>
      <cdr:spPr>
        <a:xfrm xmlns:a="http://schemas.openxmlformats.org/drawingml/2006/main">
          <a:off x="4896792" y="4896842"/>
          <a:ext cx="720080" cy="28803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0.67827</cdr:x>
      <cdr:y>0.88889</cdr:y>
    </cdr:from>
    <cdr:to>
      <cdr:x>0.8174</cdr:x>
      <cdr:y>0.88889</cdr:y>
    </cdr:to>
    <cdr:cxnSp macro="">
      <cdr:nvCxnSpPr>
        <cdr:cNvPr id="25" name="Прямая соединительная линия 24"/>
        <cdr:cNvCxnSpPr/>
      </cdr:nvCxnSpPr>
      <cdr:spPr>
        <a:xfrm xmlns:a="http://schemas.openxmlformats.org/drawingml/2006/main">
          <a:off x="5616872" y="5184874"/>
          <a:ext cx="115212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0.41741</cdr:x>
      <cdr:y>0.8642</cdr:y>
    </cdr:from>
    <cdr:to>
      <cdr:x>0.4435</cdr:x>
      <cdr:y>0.91358</cdr:y>
    </cdr:to>
    <cdr:cxnSp macro="">
      <cdr:nvCxnSpPr>
        <cdr:cNvPr id="27" name="Прямая соединительная линия 26"/>
        <cdr:cNvCxnSpPr/>
      </cdr:nvCxnSpPr>
      <cdr:spPr>
        <a:xfrm xmlns:a="http://schemas.openxmlformats.org/drawingml/2006/main" flipH="1">
          <a:off x="3456632" y="5040858"/>
          <a:ext cx="216056" cy="28803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0.46089</cdr:x>
      <cdr:y>0.8642</cdr:y>
    </cdr:from>
    <cdr:to>
      <cdr:x>0.53915</cdr:x>
      <cdr:y>0.91358</cdr:y>
    </cdr:to>
    <cdr:cxnSp macro="">
      <cdr:nvCxnSpPr>
        <cdr:cNvPr id="29" name="Прямая соединительная линия 28"/>
        <cdr:cNvCxnSpPr/>
      </cdr:nvCxnSpPr>
      <cdr:spPr>
        <a:xfrm xmlns:a="http://schemas.openxmlformats.org/drawingml/2006/main">
          <a:off x="3816672" y="5040858"/>
          <a:ext cx="648084" cy="28803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0.44349</cdr:x>
      <cdr:y>0.5062</cdr:y>
    </cdr:from>
    <cdr:to>
      <cdr:x>0.55391</cdr:x>
      <cdr:y>0.66296</cdr:y>
    </cdr:to>
    <cdr:sp macro="" textlink="">
      <cdr:nvSpPr>
        <cdr:cNvPr id="30" name="TextBox 29"/>
        <cdr:cNvSpPr txBox="1"/>
      </cdr:nvSpPr>
      <cdr:spPr>
        <a:xfrm xmlns:a="http://schemas.openxmlformats.org/drawingml/2006/main">
          <a:off x="3672656" y="295262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0.4348</cdr:x>
      <cdr:y>0.5062</cdr:y>
    </cdr:from>
    <cdr:to>
      <cdr:x>0.54522</cdr:x>
      <cdr:y>0.66296</cdr:y>
    </cdr:to>
    <cdr:sp macro="" textlink="">
      <cdr:nvSpPr>
        <cdr:cNvPr id="31" name="TextBox 30"/>
        <cdr:cNvSpPr txBox="1"/>
      </cdr:nvSpPr>
      <cdr:spPr>
        <a:xfrm xmlns:a="http://schemas.openxmlformats.org/drawingml/2006/main">
          <a:off x="3600648" y="295262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3 838,0</a:t>
          </a:r>
        </a:p>
        <a:p xmlns:a="http://schemas.openxmlformats.org/drawingml/2006/main">
          <a:pPr algn="ctr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0.8235</cdr:x>
      <cdr:y>0.0334</cdr:y>
    </cdr:from>
    <cdr:to>
      <cdr:x>0.93392</cdr:x>
      <cdr:y>0.19016</cdr:y>
    </cdr:to>
    <cdr:sp macro="" textlink="">
      <cdr:nvSpPr>
        <cdr:cNvPr id="32" name="TextBox 1"/>
        <cdr:cNvSpPr txBox="1"/>
      </cdr:nvSpPr>
      <cdr:spPr>
        <a:xfrm xmlns:a="http://schemas.openxmlformats.org/drawingml/2006/main">
          <a:off x="6819552" y="19481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2160" b="1" i="0" u="none" strike="noStrike" kern="1200" baseline="0">
              <a:solidFill>
                <a:prstClr val="black"/>
              </a:solidFill>
              <a:latin typeface="+mn-lt"/>
              <a:ea typeface="+mn-ea"/>
              <a:cs typeface="+mn-cs"/>
            </a:defRPr>
          </a:pPr>
          <a:r>
            <a:rPr lang="ru-RU" sz="1200" b="1" kern="1200" dirty="0" err="1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млн.руб</a:t>
          </a:r>
          <a:r>
            <a:rPr lang="ru-RU" sz="14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., %</a:t>
          </a: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0.19999</cdr:x>
      <cdr:y>0.23171</cdr:y>
    </cdr:from>
    <cdr:to>
      <cdr:x>0.31303</cdr:x>
      <cdr:y>0.29268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 flipV="1">
          <a:off x="1656184" y="1368152"/>
          <a:ext cx="936104" cy="36004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0.01739</cdr:x>
      <cdr:y>0.23171</cdr:y>
    </cdr:from>
    <cdr:to>
      <cdr:x>0.19999</cdr:x>
      <cdr:y>0.23171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144016" y="1368152"/>
          <a:ext cx="151216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0.5652</cdr:x>
      <cdr:y>0.10976</cdr:y>
    </cdr:from>
    <cdr:to>
      <cdr:x>0.59998</cdr:x>
      <cdr:y>0.18293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V="1">
          <a:off x="4680520" y="648072"/>
          <a:ext cx="288032" cy="43204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0.59998</cdr:x>
      <cdr:y>0.10976</cdr:y>
    </cdr:from>
    <cdr:to>
      <cdr:x>0.77389</cdr:x>
      <cdr:y>0.10976</cdr:y>
    </cdr:to>
    <cdr:cxnSp macro="">
      <cdr:nvCxnSpPr>
        <cdr:cNvPr id="9" name="Прямая соединительная линия 8"/>
        <cdr:cNvCxnSpPr/>
      </cdr:nvCxnSpPr>
      <cdr:spPr>
        <a:xfrm xmlns:a="http://schemas.openxmlformats.org/drawingml/2006/main">
          <a:off x="4968552" y="648072"/>
          <a:ext cx="144016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0.7478</cdr:x>
      <cdr:y>0.28049</cdr:y>
    </cdr:from>
    <cdr:to>
      <cdr:x>0.92171</cdr:x>
      <cdr:y>0.28049</cdr:y>
    </cdr:to>
    <cdr:cxnSp macro="">
      <cdr:nvCxnSpPr>
        <cdr:cNvPr id="11" name="Прямая соединительная линия 10"/>
        <cdr:cNvCxnSpPr/>
      </cdr:nvCxnSpPr>
      <cdr:spPr>
        <a:xfrm xmlns:a="http://schemas.openxmlformats.org/drawingml/2006/main">
          <a:off x="6192688" y="1656184"/>
          <a:ext cx="144016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0.66085</cdr:x>
      <cdr:y>0.28049</cdr:y>
    </cdr:from>
    <cdr:to>
      <cdr:x>0.7565</cdr:x>
      <cdr:y>0.28049</cdr:y>
    </cdr:to>
    <cdr:cxnSp macro="">
      <cdr:nvCxnSpPr>
        <cdr:cNvPr id="13" name="Прямая соединительная линия 12"/>
        <cdr:cNvCxnSpPr/>
      </cdr:nvCxnSpPr>
      <cdr:spPr>
        <a:xfrm xmlns:a="http://schemas.openxmlformats.org/drawingml/2006/main">
          <a:off x="5472608" y="1656184"/>
          <a:ext cx="79208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0.46955</cdr:x>
      <cdr:y>0.78049</cdr:y>
    </cdr:from>
    <cdr:to>
      <cdr:x>0.47825</cdr:x>
      <cdr:y>0.85366</cdr:y>
    </cdr:to>
    <cdr:cxnSp macro="">
      <cdr:nvCxnSpPr>
        <cdr:cNvPr id="15" name="Прямая соединительная линия 14"/>
        <cdr:cNvCxnSpPr/>
      </cdr:nvCxnSpPr>
      <cdr:spPr>
        <a:xfrm xmlns:a="http://schemas.openxmlformats.org/drawingml/2006/main">
          <a:off x="3888432" y="4608512"/>
          <a:ext cx="72046" cy="43204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0.3739</cdr:x>
      <cdr:y>0.78049</cdr:y>
    </cdr:from>
    <cdr:to>
      <cdr:x>0.45216</cdr:x>
      <cdr:y>0.87805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 flipH="1">
          <a:off x="3096344" y="4608512"/>
          <a:ext cx="648072" cy="5760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0.20869</cdr:x>
      <cdr:y>0.87805</cdr:y>
    </cdr:from>
    <cdr:to>
      <cdr:x>0.3739</cdr:x>
      <cdr:y>0.87805</cdr:y>
    </cdr:to>
    <cdr:cxnSp macro="">
      <cdr:nvCxnSpPr>
        <cdr:cNvPr id="19" name="Прямая соединительная линия 18"/>
        <cdr:cNvCxnSpPr/>
      </cdr:nvCxnSpPr>
      <cdr:spPr>
        <a:xfrm xmlns:a="http://schemas.openxmlformats.org/drawingml/2006/main" flipH="1">
          <a:off x="1728192" y="5184576"/>
          <a:ext cx="136815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0.23478</cdr:x>
      <cdr:y>0.71951</cdr:y>
    </cdr:from>
    <cdr:to>
      <cdr:x>0.44346</cdr:x>
      <cdr:y>0.78049</cdr:y>
    </cdr:to>
    <cdr:cxnSp macro="">
      <cdr:nvCxnSpPr>
        <cdr:cNvPr id="21" name="Прямая соединительная линия 20"/>
        <cdr:cNvCxnSpPr/>
      </cdr:nvCxnSpPr>
      <cdr:spPr>
        <a:xfrm xmlns:a="http://schemas.openxmlformats.org/drawingml/2006/main" flipH="1" flipV="1">
          <a:off x="1944216" y="4248472"/>
          <a:ext cx="1728192" cy="36004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0.10434</cdr:x>
      <cdr:y>0.71951</cdr:y>
    </cdr:from>
    <cdr:to>
      <cdr:x>0.23478</cdr:x>
      <cdr:y>0.71951</cdr:y>
    </cdr:to>
    <cdr:cxnSp macro="">
      <cdr:nvCxnSpPr>
        <cdr:cNvPr id="24" name="Прямая соединительная линия 23"/>
        <cdr:cNvCxnSpPr/>
      </cdr:nvCxnSpPr>
      <cdr:spPr>
        <a:xfrm xmlns:a="http://schemas.openxmlformats.org/drawingml/2006/main" flipH="1">
          <a:off x="864096" y="4248472"/>
          <a:ext cx="108012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0.62607</cdr:x>
      <cdr:y>0.19512</cdr:y>
    </cdr:from>
    <cdr:to>
      <cdr:x>0.67824</cdr:x>
      <cdr:y>0.23171</cdr:y>
    </cdr:to>
    <cdr:cxnSp macro="">
      <cdr:nvCxnSpPr>
        <cdr:cNvPr id="26" name="Прямая соединительная линия 25"/>
        <cdr:cNvCxnSpPr/>
      </cdr:nvCxnSpPr>
      <cdr:spPr>
        <a:xfrm xmlns:a="http://schemas.openxmlformats.org/drawingml/2006/main" flipV="1">
          <a:off x="5184576" y="1152128"/>
          <a:ext cx="432048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0.67824</cdr:x>
      <cdr:y>0.19512</cdr:y>
    </cdr:from>
    <cdr:to>
      <cdr:x>0.83475</cdr:x>
      <cdr:y>0.19512</cdr:y>
    </cdr:to>
    <cdr:cxnSp macro="">
      <cdr:nvCxnSpPr>
        <cdr:cNvPr id="29" name="Прямая соединительная линия 28"/>
        <cdr:cNvCxnSpPr/>
      </cdr:nvCxnSpPr>
      <cdr:spPr>
        <a:xfrm xmlns:a="http://schemas.openxmlformats.org/drawingml/2006/main">
          <a:off x="5616624" y="1152128"/>
          <a:ext cx="1296085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0.43477</cdr:x>
      <cdr:y>0.40244</cdr:y>
    </cdr:from>
    <cdr:to>
      <cdr:x>0.54519</cdr:x>
      <cdr:y>0.5573</cdr:y>
    </cdr:to>
    <cdr:sp macro="" textlink="">
      <cdr:nvSpPr>
        <cdr:cNvPr id="31" name="TextBox 30"/>
        <cdr:cNvSpPr txBox="1"/>
      </cdr:nvSpPr>
      <cdr:spPr>
        <a:xfrm xmlns:a="http://schemas.openxmlformats.org/drawingml/2006/main">
          <a:off x="3600400" y="237626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883,5</a:t>
          </a:r>
        </a:p>
        <a:p xmlns:a="http://schemas.openxmlformats.org/drawingml/2006/main">
          <a:pPr algn="ctr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0.81737</cdr:x>
      <cdr:y>0.02439</cdr:y>
    </cdr:from>
    <cdr:to>
      <cdr:x>0.92779</cdr:x>
      <cdr:y>0.17925</cdr:y>
    </cdr:to>
    <cdr:sp macro="" textlink="">
      <cdr:nvSpPr>
        <cdr:cNvPr id="32" name="TextBox 31"/>
        <cdr:cNvSpPr txBox="1"/>
      </cdr:nvSpPr>
      <cdr:spPr>
        <a:xfrm xmlns:a="http://schemas.openxmlformats.org/drawingml/2006/main">
          <a:off x="6768752" y="14401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 rtl="0">
            <a:defRPr sz="1400" b="1" i="0" u="none" strike="noStrike" kern="1200" baseline="0">
              <a:solidFill>
                <a:prstClr val="black"/>
              </a:solidFill>
              <a:latin typeface="+mn-lt"/>
              <a:ea typeface="+mn-ea"/>
              <a:cs typeface="+mn-cs"/>
            </a:defRPr>
          </a:pPr>
          <a:r>
            <a:rPr lang="ru-RU" sz="1200" b="1" kern="1200" dirty="0" err="1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млн.руб</a:t>
          </a:r>
          <a:r>
            <a:rPr lang="ru-RU" sz="14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., %</a:t>
          </a:r>
        </a:p>
      </cdr:txBody>
    </cdr:sp>
  </cdr:relSizeAnchor>
  <cdr:relSizeAnchor xmlns:cdr="http://schemas.openxmlformats.org/drawingml/2006/chartDrawing">
    <cdr:from>
      <cdr:x>0.54781</cdr:x>
      <cdr:y>0.76829</cdr:y>
    </cdr:from>
    <cdr:to>
      <cdr:x>0.61737</cdr:x>
      <cdr:y>0.86585</cdr:y>
    </cdr:to>
    <cdr:cxnSp macro="">
      <cdr:nvCxnSpPr>
        <cdr:cNvPr id="34" name="Прямая соединительная линия 33"/>
        <cdr:cNvCxnSpPr/>
      </cdr:nvCxnSpPr>
      <cdr:spPr>
        <a:xfrm xmlns:a="http://schemas.openxmlformats.org/drawingml/2006/main">
          <a:off x="4536504" y="4536504"/>
          <a:ext cx="576064" cy="5760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0.61737</cdr:x>
      <cdr:y>0.86585</cdr:y>
    </cdr:from>
    <cdr:to>
      <cdr:x>0.77389</cdr:x>
      <cdr:y>0.86585</cdr:y>
    </cdr:to>
    <cdr:cxnSp macro="">
      <cdr:nvCxnSpPr>
        <cdr:cNvPr id="36" name="Прямая соединительная линия 35"/>
        <cdr:cNvCxnSpPr/>
      </cdr:nvCxnSpPr>
      <cdr:spPr>
        <a:xfrm xmlns:a="http://schemas.openxmlformats.org/drawingml/2006/main">
          <a:off x="5112568" y="5112568"/>
          <a:ext cx="129614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0.69563</cdr:x>
      <cdr:y>0.57317</cdr:y>
    </cdr:from>
    <cdr:to>
      <cdr:x>0.77389</cdr:x>
      <cdr:y>0.67073</cdr:y>
    </cdr:to>
    <cdr:cxnSp macro="">
      <cdr:nvCxnSpPr>
        <cdr:cNvPr id="23" name="Прямая соединительная линия 22"/>
        <cdr:cNvCxnSpPr/>
      </cdr:nvCxnSpPr>
      <cdr:spPr>
        <a:xfrm xmlns:a="http://schemas.openxmlformats.org/drawingml/2006/main">
          <a:off x="5760640" y="3384376"/>
          <a:ext cx="648072" cy="5760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0.77389</cdr:x>
      <cdr:y>0.67073</cdr:y>
    </cdr:from>
    <cdr:to>
      <cdr:x>0.97388</cdr:x>
      <cdr:y>0.67073</cdr:y>
    </cdr:to>
    <cdr:cxnSp macro="">
      <cdr:nvCxnSpPr>
        <cdr:cNvPr id="27" name="Прямая соединительная линия 26"/>
        <cdr:cNvCxnSpPr/>
      </cdr:nvCxnSpPr>
      <cdr:spPr>
        <a:xfrm xmlns:a="http://schemas.openxmlformats.org/drawingml/2006/main">
          <a:off x="6408712" y="3960440"/>
          <a:ext cx="165615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0.67824</cdr:x>
      <cdr:y>0.18293</cdr:y>
    </cdr:from>
    <cdr:to>
      <cdr:x>0.73911</cdr:x>
      <cdr:y>0.32927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V="1">
          <a:off x="5616624" y="1080120"/>
          <a:ext cx="504056" cy="86409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0.73911</cdr:x>
      <cdr:y>0.18293</cdr:y>
    </cdr:from>
    <cdr:to>
      <cdr:x>0.9478</cdr:x>
      <cdr:y>0.18293</cdr:y>
    </cdr:to>
    <cdr:cxnSp macro="">
      <cdr:nvCxnSpPr>
        <cdr:cNvPr id="9" name="Прямая соединительная линия 8"/>
        <cdr:cNvCxnSpPr/>
      </cdr:nvCxnSpPr>
      <cdr:spPr>
        <a:xfrm xmlns:a="http://schemas.openxmlformats.org/drawingml/2006/main">
          <a:off x="6120680" y="1080120"/>
          <a:ext cx="172819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0.46086</cdr:x>
      <cdr:y>0.78049</cdr:y>
    </cdr:from>
    <cdr:to>
      <cdr:x>0.46086</cdr:x>
      <cdr:y>0.86585</cdr:y>
    </cdr:to>
    <cdr:cxnSp macro="">
      <cdr:nvCxnSpPr>
        <cdr:cNvPr id="15" name="Прямая соединительная линия 14"/>
        <cdr:cNvCxnSpPr/>
      </cdr:nvCxnSpPr>
      <cdr:spPr>
        <a:xfrm xmlns:a="http://schemas.openxmlformats.org/drawingml/2006/main">
          <a:off x="3816424" y="4608512"/>
          <a:ext cx="0" cy="50402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0.19999</cdr:x>
      <cdr:y>0.36585</cdr:y>
    </cdr:from>
    <cdr:to>
      <cdr:x>0.27825</cdr:x>
      <cdr:y>0.40244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 flipH="1" flipV="1">
          <a:off x="1656184" y="2160240"/>
          <a:ext cx="648072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0.03478</cdr:x>
      <cdr:y>0.36585</cdr:y>
    </cdr:from>
    <cdr:to>
      <cdr:x>0.19999</cdr:x>
      <cdr:y>0.36585</cdr:y>
    </cdr:to>
    <cdr:cxnSp macro="">
      <cdr:nvCxnSpPr>
        <cdr:cNvPr id="19" name="Прямая соединительная линия 18"/>
        <cdr:cNvCxnSpPr/>
      </cdr:nvCxnSpPr>
      <cdr:spPr>
        <a:xfrm xmlns:a="http://schemas.openxmlformats.org/drawingml/2006/main" flipH="1">
          <a:off x="288032" y="2160240"/>
          <a:ext cx="136813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0.27825</cdr:x>
      <cdr:y>0.18293</cdr:y>
    </cdr:from>
    <cdr:to>
      <cdr:x>0.29563</cdr:x>
      <cdr:y>0.31708</cdr:y>
    </cdr:to>
    <cdr:cxnSp macro="">
      <cdr:nvCxnSpPr>
        <cdr:cNvPr id="21" name="Прямая соединительная линия 20"/>
        <cdr:cNvCxnSpPr/>
      </cdr:nvCxnSpPr>
      <cdr:spPr>
        <a:xfrm xmlns:a="http://schemas.openxmlformats.org/drawingml/2006/main" flipH="1" flipV="1">
          <a:off x="2304256" y="1080120"/>
          <a:ext cx="143938" cy="79211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0.14782</cdr:x>
      <cdr:y>0.18293</cdr:y>
    </cdr:from>
    <cdr:to>
      <cdr:x>0.27826</cdr:x>
      <cdr:y>0.18293</cdr:y>
    </cdr:to>
    <cdr:cxnSp macro="">
      <cdr:nvCxnSpPr>
        <cdr:cNvPr id="24" name="Прямая соединительная линия 23"/>
        <cdr:cNvCxnSpPr/>
      </cdr:nvCxnSpPr>
      <cdr:spPr>
        <a:xfrm xmlns:a="http://schemas.openxmlformats.org/drawingml/2006/main" flipH="1">
          <a:off x="1224136" y="1080120"/>
          <a:ext cx="108019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0.43477</cdr:x>
      <cdr:y>0.40244</cdr:y>
    </cdr:from>
    <cdr:to>
      <cdr:x>0.54519</cdr:x>
      <cdr:y>0.5573</cdr:y>
    </cdr:to>
    <cdr:sp macro="" textlink="">
      <cdr:nvSpPr>
        <cdr:cNvPr id="31" name="TextBox 30"/>
        <cdr:cNvSpPr txBox="1"/>
      </cdr:nvSpPr>
      <cdr:spPr>
        <a:xfrm xmlns:a="http://schemas.openxmlformats.org/drawingml/2006/main">
          <a:off x="3600403" y="2376270"/>
          <a:ext cx="914407" cy="9143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8 632,0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0.81737</cdr:x>
      <cdr:y>0.02439</cdr:y>
    </cdr:from>
    <cdr:to>
      <cdr:x>0.92779</cdr:x>
      <cdr:y>0.17925</cdr:y>
    </cdr:to>
    <cdr:sp macro="" textlink="">
      <cdr:nvSpPr>
        <cdr:cNvPr id="32" name="TextBox 31"/>
        <cdr:cNvSpPr txBox="1"/>
      </cdr:nvSpPr>
      <cdr:spPr>
        <a:xfrm xmlns:a="http://schemas.openxmlformats.org/drawingml/2006/main">
          <a:off x="6768752" y="14401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 rtl="0">
            <a:defRPr sz="1400" b="1" i="0" u="none" strike="noStrike" kern="1200" baseline="0">
              <a:solidFill>
                <a:prstClr val="black"/>
              </a:solidFill>
              <a:latin typeface="+mn-lt"/>
              <a:ea typeface="+mn-ea"/>
              <a:cs typeface="+mn-cs"/>
            </a:defRPr>
          </a:pPr>
          <a:r>
            <a:rPr lang="ru-RU" sz="1200" b="1" kern="1200" dirty="0" err="1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млн.руб</a:t>
          </a:r>
          <a:r>
            <a:rPr lang="ru-RU" sz="14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., %</a:t>
          </a:r>
        </a:p>
      </cdr:txBody>
    </cdr:sp>
  </cdr:relSizeAnchor>
  <cdr:relSizeAnchor xmlns:cdr="http://schemas.openxmlformats.org/drawingml/2006/chartDrawing">
    <cdr:from>
      <cdr:x>0.50433</cdr:x>
      <cdr:y>0.78049</cdr:y>
    </cdr:from>
    <cdr:to>
      <cdr:x>0.61737</cdr:x>
      <cdr:y>0.91463</cdr:y>
    </cdr:to>
    <cdr:cxnSp macro="">
      <cdr:nvCxnSpPr>
        <cdr:cNvPr id="34" name="Прямая соединительная линия 33"/>
        <cdr:cNvCxnSpPr/>
      </cdr:nvCxnSpPr>
      <cdr:spPr>
        <a:xfrm xmlns:a="http://schemas.openxmlformats.org/drawingml/2006/main">
          <a:off x="4176464" y="4608512"/>
          <a:ext cx="936104" cy="79208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0.53911</cdr:x>
      <cdr:y>0.76829</cdr:y>
    </cdr:from>
    <cdr:to>
      <cdr:x>0.67824</cdr:x>
      <cdr:y>0.78049</cdr:y>
    </cdr:to>
    <cdr:cxnSp macro="">
      <cdr:nvCxnSpPr>
        <cdr:cNvPr id="36" name="Прямая соединительная линия 35"/>
        <cdr:cNvCxnSpPr/>
      </cdr:nvCxnSpPr>
      <cdr:spPr>
        <a:xfrm xmlns:a="http://schemas.openxmlformats.org/drawingml/2006/main">
          <a:off x="4464496" y="4536504"/>
          <a:ext cx="1152128" cy="7200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0.61737</cdr:x>
      <cdr:y>0.91463</cdr:y>
    </cdr:from>
    <cdr:to>
      <cdr:x>0.79998</cdr:x>
      <cdr:y>0.91463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>
          <a:off x="5112568" y="5400600"/>
          <a:ext cx="151222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0.66955</cdr:x>
      <cdr:y>0.78049</cdr:y>
    </cdr:from>
    <cdr:to>
      <cdr:x>0.85215</cdr:x>
      <cdr:y>0.78049</cdr:y>
    </cdr:to>
    <cdr:cxnSp macro="">
      <cdr:nvCxnSpPr>
        <cdr:cNvPr id="28" name="Прямая соединительная линия 27"/>
        <cdr:cNvCxnSpPr/>
      </cdr:nvCxnSpPr>
      <cdr:spPr>
        <a:xfrm xmlns:a="http://schemas.openxmlformats.org/drawingml/2006/main">
          <a:off x="5544616" y="4608512"/>
          <a:ext cx="1512141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0.7478</cdr:x>
      <cdr:y>0.64634</cdr:y>
    </cdr:from>
    <cdr:to>
      <cdr:x>0.93041</cdr:x>
      <cdr:y>0.64634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6192688" y="3816424"/>
          <a:ext cx="151216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0.59129</cdr:x>
      <cdr:y>0.64634</cdr:y>
    </cdr:from>
    <cdr:to>
      <cdr:x>0.7478</cdr:x>
      <cdr:y>0.7439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 flipH="1">
          <a:off x="4896544" y="3816424"/>
          <a:ext cx="1296144" cy="5760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0.02609</cdr:x>
      <cdr:y>0.89024</cdr:y>
    </cdr:from>
    <cdr:to>
      <cdr:x>0.25651</cdr:x>
      <cdr:y>0.89024</cdr:y>
    </cdr:to>
    <cdr:cxnSp macro="">
      <cdr:nvCxnSpPr>
        <cdr:cNvPr id="16" name="Прямая соединительная линия 15"/>
        <cdr:cNvCxnSpPr/>
      </cdr:nvCxnSpPr>
      <cdr:spPr>
        <a:xfrm xmlns:a="http://schemas.openxmlformats.org/drawingml/2006/main">
          <a:off x="216024" y="5256584"/>
          <a:ext cx="190821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0.25651</cdr:x>
      <cdr:y>0.7439</cdr:y>
    </cdr:from>
    <cdr:to>
      <cdr:x>0.36521</cdr:x>
      <cdr:y>0.89024</cdr:y>
    </cdr:to>
    <cdr:cxnSp macro="">
      <cdr:nvCxnSpPr>
        <cdr:cNvPr id="22" name="Прямая соединительная линия 21"/>
        <cdr:cNvCxnSpPr/>
      </cdr:nvCxnSpPr>
      <cdr:spPr>
        <a:xfrm xmlns:a="http://schemas.openxmlformats.org/drawingml/2006/main" flipH="1">
          <a:off x="2124236" y="4392488"/>
          <a:ext cx="900100" cy="86409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0.41738</cdr:x>
      <cdr:y>0.92683</cdr:y>
    </cdr:from>
    <cdr:to>
      <cdr:x>0.58259</cdr:x>
      <cdr:y>0.92683</cdr:y>
    </cdr:to>
    <cdr:cxnSp macro="">
      <cdr:nvCxnSpPr>
        <cdr:cNvPr id="25" name="Прямая соединительная линия 24"/>
        <cdr:cNvCxnSpPr/>
      </cdr:nvCxnSpPr>
      <cdr:spPr>
        <a:xfrm xmlns:a="http://schemas.openxmlformats.org/drawingml/2006/main">
          <a:off x="3456384" y="5472608"/>
          <a:ext cx="136813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0.35651</cdr:x>
      <cdr:y>0.78049</cdr:y>
    </cdr:from>
    <cdr:to>
      <cdr:x>0.45216</cdr:x>
      <cdr:y>0.86585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H="1">
          <a:off x="2952328" y="4608512"/>
          <a:ext cx="792088" cy="50405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0.25651</cdr:x>
      <cdr:y>0.93902</cdr:y>
    </cdr:from>
    <cdr:to>
      <cdr:x>0.40868</cdr:x>
      <cdr:y>0.93902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2124236" y="5544616"/>
          <a:ext cx="126014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0.42076</cdr:x>
      <cdr:y>0.36803</cdr:y>
    </cdr:from>
    <cdr:to>
      <cdr:x>0.59182</cdr:x>
      <cdr:y>0.63887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49192" y="1174133"/>
          <a:ext cx="914409" cy="8640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1 043,0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</a:t>
          </a:r>
          <a:r>
            <a:rPr lang="ru-RU" sz="1800" dirty="0" smtClean="0"/>
            <a:t>)</a:t>
          </a:r>
          <a:endParaRPr lang="ru-RU" sz="1800" dirty="0"/>
        </a:p>
      </cdr:txBody>
    </cdr:sp>
  </cdr:relSizeAnchor>
  <cdr:relSizeAnchor xmlns:cdr="http://schemas.openxmlformats.org/drawingml/2006/chartDrawing">
    <cdr:from>
      <cdr:x>0.52853</cdr:x>
      <cdr:y>0.09718</cdr:y>
    </cdr:from>
    <cdr:to>
      <cdr:x>0.771</cdr:x>
      <cdr:y>0.16489</cdr:y>
    </cdr:to>
    <cdr:cxnSp macro="">
      <cdr:nvCxnSpPr>
        <cdr:cNvPr id="4" name="Прямая соединительная линия 3"/>
        <cdr:cNvCxnSpPr/>
      </cdr:nvCxnSpPr>
      <cdr:spPr>
        <a:xfrm xmlns:a="http://schemas.openxmlformats.org/drawingml/2006/main">
          <a:off x="2825266" y="310037"/>
          <a:ext cx="1296144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0.771</cdr:x>
      <cdr:y>0.16489</cdr:y>
    </cdr:from>
    <cdr:to>
      <cdr:x>0.94612</cdr:x>
      <cdr:y>0.16489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>
          <a:off x="4121410" y="526061"/>
          <a:ext cx="93610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0.2187</cdr:x>
      <cdr:y>0.72915</cdr:y>
    </cdr:from>
    <cdr:to>
      <cdr:x>0.313</cdr:x>
      <cdr:y>0.77429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 flipH="1">
          <a:off x="1169071" y="2326261"/>
          <a:ext cx="504067" cy="14400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0.04358</cdr:x>
      <cdr:y>0.77429</cdr:y>
    </cdr:from>
    <cdr:to>
      <cdr:x>0.2187</cdr:x>
      <cdr:y>0.77429</cdr:y>
    </cdr:to>
    <cdr:cxnSp macro="">
      <cdr:nvCxnSpPr>
        <cdr:cNvPr id="16" name="Прямая соединительная линия 15"/>
        <cdr:cNvCxnSpPr/>
      </cdr:nvCxnSpPr>
      <cdr:spPr>
        <a:xfrm xmlns:a="http://schemas.openxmlformats.org/drawingml/2006/main" flipH="1">
          <a:off x="232978" y="2470262"/>
          <a:ext cx="936094" cy="1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5E10CA7-BBEA-4EF3-884B-0B0CF035B57D}" type="datetimeFigureOut">
              <a:rPr lang="ru-RU"/>
              <a:pPr>
                <a:defRPr/>
              </a:pPr>
              <a:t>12.12.2018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7713"/>
            <a:ext cx="4967287" cy="37258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51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C58F918-3DDE-4F17-AE4B-9517557763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9594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Группа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Полилиния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Полилиния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804D913-ADC6-40DF-BB74-8E58EF4FEC5A}" type="datetimeFigureOut">
              <a:rPr lang="ru-RU"/>
              <a:pPr>
                <a:defRPr/>
              </a:pPr>
              <a:t>12.12.2018</a:t>
            </a:fld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3CBABEE-18B9-4A1F-B645-068F7FB3F8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707A2-CF8C-4D1A-BE48-40644E7714D7}" type="datetimeFigureOut">
              <a:rPr lang="ru-RU"/>
              <a:pPr>
                <a:defRPr/>
              </a:pPr>
              <a:t>12.12.2018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AB24E-A641-49BD-BDA8-9A638EFBA7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FBB0A-3B58-4C5A-9506-3F83057CCF64}" type="datetimeFigureOut">
              <a:rPr lang="ru-RU"/>
              <a:pPr>
                <a:defRPr/>
              </a:pPr>
              <a:t>12.12.2018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C99585-26AC-4D80-99D4-027223101F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DD802-1231-44EB-852B-231C8C1F6B3E}" type="datetimeFigureOut">
              <a:rPr lang="ru-RU"/>
              <a:pPr>
                <a:defRPr/>
              </a:pPr>
              <a:t>12.12.2018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3CAE6-66AD-44FD-8403-CE839602F2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Нашивка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6721BBA-0082-434D-8870-D5FF261B7EA8}" type="datetimeFigureOut">
              <a:rPr lang="ru-RU"/>
              <a:pPr>
                <a:defRPr/>
              </a:pPr>
              <a:t>12.12.2018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41A6DB5-3BC6-432B-B49D-B976DA9543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33D3A-A907-4191-BB28-3A54E70ED366}" type="datetimeFigureOut">
              <a:rPr lang="ru-RU"/>
              <a:pPr>
                <a:defRPr/>
              </a:pPr>
              <a:t>12.12.2018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71872-639A-42D6-8134-2D81ACED1E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964BC22-80D9-4F55-BA6A-75EAC49D7634}" type="datetimeFigureOut">
              <a:rPr lang="ru-RU"/>
              <a:pPr>
                <a:defRPr/>
              </a:pPr>
              <a:t>12.12.2018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BFAD031-5DA8-4977-A462-E56665B771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09036-69FB-41C2-8480-24B09DD4E1AB}" type="datetimeFigureOut">
              <a:rPr lang="ru-RU"/>
              <a:pPr>
                <a:defRPr/>
              </a:pPr>
              <a:t>12.12.2018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F564E-6B50-42EB-8319-DB5BAAE096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05773-0A16-489B-893A-BDEBF5D34F22}" type="datetimeFigureOut">
              <a:rPr lang="ru-RU"/>
              <a:pPr>
                <a:defRPr/>
              </a:pPr>
              <a:t>12.12.2018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B9139-32FF-4697-A2E7-9B0D52055F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D5E424A-D11A-4D8F-AB02-E29BD7FE3B9E}" type="datetimeFigureOut">
              <a:rPr lang="ru-RU"/>
              <a:pPr>
                <a:defRPr/>
              </a:pPr>
              <a:t>12.12.2018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541442E-B78C-45A5-B5EA-2B978FF5BC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олилиния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Нашивка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53EAE9C-3C1B-4EBA-9DD4-B7F8FDE35E67}" type="datetimeFigureOut">
              <a:rPr lang="ru-RU"/>
              <a:pPr>
                <a:defRPr/>
              </a:pPr>
              <a:t>12.12.2018</a:t>
            </a:fld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4D07D64-14B7-4744-BC55-36C4962C74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75805D39-F4CA-4905-A79C-564E13AF9B42}" type="datetimeFigureOut">
              <a:rPr lang="ru-RU"/>
              <a:pPr>
                <a:defRPr/>
              </a:pPr>
              <a:t>12.12.2018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1DD700E-8A6F-4FEA-A2B9-1B66F02075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0" r:id="rId2"/>
    <p:sldLayoutId id="2147483697" r:id="rId3"/>
    <p:sldLayoutId id="2147483691" r:id="rId4"/>
    <p:sldLayoutId id="2147483698" r:id="rId5"/>
    <p:sldLayoutId id="2147483692" r:id="rId6"/>
    <p:sldLayoutId id="2147483693" r:id="rId7"/>
    <p:sldLayoutId id="2147483699" r:id="rId8"/>
    <p:sldLayoutId id="2147483700" r:id="rId9"/>
    <p:sldLayoutId id="2147483694" r:id="rId10"/>
    <p:sldLayoutId id="214748369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40C12BAE6E1420AF2113415339012614C11561CC51C55FCD68836CFDDEED4D96541559713BD7F408kD2C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consultantplus://offline/ref=40C12BAE6E1420AF2113415339012614C11561CC50C55FCD68836CFDDEkE2DG" TargetMode="External"/><Relationship Id="rId5" Type="http://schemas.openxmlformats.org/officeDocument/2006/relationships/hyperlink" Target="consultantplus://offline/ref=40C12BAE6E1420AF2113415339012614C01C60CC5AC75FCD68836CFDDEkE2DG" TargetMode="External"/><Relationship Id="rId4" Type="http://schemas.openxmlformats.org/officeDocument/2006/relationships/hyperlink" Target="consultantplus://offline/ref=40C12BAE6E1420AF2113415339012614C31665C352CE02C760DA60FFD9E21281535C55703BD7F4k028G" TargetMode="Externa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pn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060848"/>
            <a:ext cx="8229600" cy="165618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2400" dirty="0" smtClean="0">
                <a:latin typeface="Georgia" panose="02040502050405020303" pitchFamily="18" charset="0"/>
              </a:rPr>
              <a:t>Бюджет для граждан на основе проекта бюджета городского округа Домодедово </a:t>
            </a:r>
            <a:br>
              <a:rPr lang="ru-RU" sz="2400" dirty="0" smtClean="0">
                <a:latin typeface="Georgia" panose="02040502050405020303" pitchFamily="18" charset="0"/>
              </a:rPr>
            </a:br>
            <a:r>
              <a:rPr lang="ru-RU" sz="2400" dirty="0" smtClean="0">
                <a:latin typeface="Georgia" panose="02040502050405020303" pitchFamily="18" charset="0"/>
              </a:rPr>
              <a:t>на </a:t>
            </a:r>
            <a:r>
              <a:rPr lang="ru-RU" sz="2400" dirty="0">
                <a:latin typeface="Georgia" panose="02040502050405020303" pitchFamily="18" charset="0"/>
              </a:rPr>
              <a:t>2019 год и плановый период 2020 и 2021 гг. </a:t>
            </a:r>
          </a:p>
        </p:txBody>
      </p:sp>
      <p:pic>
        <p:nvPicPr>
          <p:cNvPr id="14338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4300" y="188913"/>
            <a:ext cx="8636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Autofit/>
          </a:bodyPr>
          <a:lstStyle/>
          <a:p>
            <a:pPr marL="137160" indent="0"/>
            <a:r>
              <a:rPr lang="ru-RU" sz="1400" dirty="0">
                <a:latin typeface="Georgia" panose="02040502050405020303" pitchFamily="18" charset="0"/>
              </a:rPr>
              <a:t>Муниципальный (местный) бюджет - форма образования и расходования денежных средств, предназначенных для финансового обеспечения задач и функций местного </a:t>
            </a:r>
            <a:r>
              <a:rPr lang="ru-RU" sz="1400" dirty="0" smtClean="0">
                <a:latin typeface="Georgia" panose="02040502050405020303" pitchFamily="18" charset="0"/>
              </a:rPr>
              <a:t>самоуправления</a:t>
            </a:r>
            <a:endParaRPr lang="ru-RU" sz="1400" dirty="0">
              <a:latin typeface="Georgia" panose="02040502050405020303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611560" y="2780928"/>
            <a:ext cx="2124475" cy="1095896"/>
            <a:chOff x="0" y="0"/>
            <a:chExt cx="2124475" cy="109589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2124475" cy="1095896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Прямоугольник 6"/>
            <p:cNvSpPr/>
            <p:nvPr/>
          </p:nvSpPr>
          <p:spPr>
            <a:xfrm>
              <a:off x="0" y="0"/>
              <a:ext cx="2124475" cy="109589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1920" tIns="60960" rIns="121920" bIns="60960" numCol="1" spcCol="1270" anchor="ctr" anchorCtr="0">
              <a:noAutofit/>
            </a:bodyPr>
            <a:lstStyle/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3200" b="1" kern="1200" dirty="0" smtClean="0">
                  <a:latin typeface="Georgia" panose="02040502050405020303" pitchFamily="18" charset="0"/>
                </a:rPr>
                <a:t>Бюджет</a:t>
              </a:r>
              <a:endParaRPr lang="ru-RU" sz="3200" b="1" kern="1200" dirty="0">
                <a:latin typeface="Georgia" panose="02040502050405020303" pitchFamily="18" charset="0"/>
              </a:endParaRPr>
            </a:p>
          </p:txBody>
        </p:sp>
      </p:grpSp>
      <p:sp>
        <p:nvSpPr>
          <p:cNvPr id="8" name="Стрелка вправо 7"/>
          <p:cNvSpPr/>
          <p:nvPr/>
        </p:nvSpPr>
        <p:spPr>
          <a:xfrm>
            <a:off x="2751552" y="2780928"/>
            <a:ext cx="1039615" cy="1095896"/>
          </a:xfrm>
          <a:prstGeom prst="rightArrow">
            <a:avLst>
              <a:gd name="adj1" fmla="val 75000"/>
              <a:gd name="adj2" fmla="val 50000"/>
            </a:avLst>
          </a:pr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Прямоугольник 8"/>
          <p:cNvSpPr/>
          <p:nvPr/>
        </p:nvSpPr>
        <p:spPr>
          <a:xfrm>
            <a:off x="3759050" y="1772816"/>
            <a:ext cx="2088232" cy="93610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Georgia" panose="02040502050405020303" pitchFamily="18" charset="0"/>
              </a:rPr>
              <a:t>Доходы</a:t>
            </a:r>
            <a:endParaRPr lang="ru-RU" sz="2800" b="1" dirty="0">
              <a:latin typeface="Georgia" panose="02040502050405020303" pitchFamily="18" charset="0"/>
            </a:endParaRPr>
          </a:p>
        </p:txBody>
      </p:sp>
      <p:sp>
        <p:nvSpPr>
          <p:cNvPr id="10" name="Плюс 9"/>
          <p:cNvSpPr/>
          <p:nvPr/>
        </p:nvSpPr>
        <p:spPr>
          <a:xfrm>
            <a:off x="4644008" y="3214292"/>
            <a:ext cx="318316" cy="288032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314934" y="4283613"/>
            <a:ext cx="3182287" cy="151216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Georgia" panose="02040502050405020303" pitchFamily="18" charset="0"/>
              </a:rPr>
              <a:t>Источники финансирования дефицита бюджета</a:t>
            </a:r>
            <a:endParaRPr lang="ru-RU" sz="2400" b="1" dirty="0">
              <a:latin typeface="Georgia" panose="02040502050405020303" pitchFamily="18" charset="0"/>
            </a:endParaRPr>
          </a:p>
        </p:txBody>
      </p:sp>
      <p:sp>
        <p:nvSpPr>
          <p:cNvPr id="12" name="Равно 11"/>
          <p:cNvSpPr/>
          <p:nvPr/>
        </p:nvSpPr>
        <p:spPr>
          <a:xfrm>
            <a:off x="6065173" y="3214292"/>
            <a:ext cx="432048" cy="329112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660232" y="2643256"/>
            <a:ext cx="2016223" cy="146855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Georgia" panose="02040502050405020303" pitchFamily="18" charset="0"/>
              </a:rPr>
              <a:t>Расходы</a:t>
            </a:r>
            <a:endParaRPr lang="ru-RU" sz="2800" b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608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3101636"/>
              </p:ext>
            </p:extLst>
          </p:nvPr>
        </p:nvGraphicFramePr>
        <p:xfrm>
          <a:off x="539552" y="836712"/>
          <a:ext cx="8424936" cy="38702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9534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2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18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6461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«Архитектура и градостроительство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8467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«Проектно-информационное обеспечение градостроительной деятельности городского округа Домодедово на 2017-2021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Разработка проекта планировки и проекта межевания территории для размещения объекта местного значения "Общеобразовательная школа на 1100 мест", по адресу: г. Домодедово,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мкр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Центральный, ул. Кирова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Разработка проектно- сметной документации по объекту: Устройство уличного освещения на участке от ул. Талалихина до ул. Коломийца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Разработка архитектурно –художественных концепций благоустройства общественных пространств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Запрет на долгострой - Улучшение архитектурного облика (ликвидация долгостроев, самовольного строительства)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архитектурно-планировочных решений по формированию облика площади перед зданием почты, по адресу: Московская область, городской округ Домодедово, ул. Каширское шоссе, д. 62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8998459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7867076"/>
              </p:ext>
            </p:extLst>
          </p:nvPr>
        </p:nvGraphicFramePr>
        <p:xfrm>
          <a:off x="539552" y="836712"/>
          <a:ext cx="8424936" cy="27436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9534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2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18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6461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«Содержание и развитие инженерной инфраструктуры и </a:t>
                      </a:r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территории городского округа Домодедово на 2018-2022 годы»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8467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1.«Чистая вода на территории городского округа Домодедово»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доли населения, обеспеченного доброкачественной питьевой водой из централизованных источников водоснабжения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96,80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созданных и восстановленных ВЗУ, ВНС и станций водоподготовки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3160928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6958765"/>
              </p:ext>
            </p:extLst>
          </p:nvPr>
        </p:nvGraphicFramePr>
        <p:xfrm>
          <a:off x="539552" y="836712"/>
          <a:ext cx="8424936" cy="29821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9534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2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18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6461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«Содержание и развитие инженерной инфраструктуры и </a:t>
                      </a:r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территории городского округа Домодедово на 2018-2022 годы»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8467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2. «Очистка сточных вод на территории городского округа Домодедово»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доли сточных вод, очищенных до нормативных значений, в общем объеме сточных вод, пропущенных через очистные сооружения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созданных и восстановленных объектов очистки сточных вод суммарной производительностью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построенных, реконструированных, отремонтированных коллекторов (участков), КНС суммарной пропускной способностью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238677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2507593"/>
              </p:ext>
            </p:extLst>
          </p:nvPr>
        </p:nvGraphicFramePr>
        <p:xfrm>
          <a:off x="539552" y="836712"/>
          <a:ext cx="8424936" cy="46771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9534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2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18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6461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«Содержание и развитие инженерной инфраструктуры и </a:t>
                      </a:r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территории городского округа Домодедово на 2018-2022 годы»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8467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3. «Создание условий для обеспечения качественными жилищно-коммунальными услугами на территории городского округа Домодедово» 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заемных средств организаций в общем объеме капитальных вложений в системы теплоснабжения, водоснабжения, водоотведения и очистки сточных вод*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30,80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созданных и восстановленных объектов коммунальной инфраструктуры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созданных и восстановленных объектов инженерной инфраструктуры на территории военных городков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организаций в сфере ЖКХ, для которых созданы условия для повышения эффективности работы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менее 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менее 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менее 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менее 2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ЖКХ без долгов - Задолженность за потребленные топливно-энергетические ресурсы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рублей на тысячу 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226,30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192,80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156,53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126,52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готовности объектов жилищно-коммунального хозяйства муниципальных образований Московской области к осенне-зимнему периоду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работ по устранению технологических нарушений (аварий, инцидентов) на коммунальных объектах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РСО, утвердивших инвестиционные программы в сфере теплоснабжения, водоснабжения и водоотведения в общем количестве РСО, осуществляющих регулируемые виды деятельности на территории муниципального образования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81535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4114787"/>
              </p:ext>
            </p:extLst>
          </p:nvPr>
        </p:nvGraphicFramePr>
        <p:xfrm>
          <a:off x="539552" y="836712"/>
          <a:ext cx="8424936" cy="31448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9534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2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18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6461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«Содержание и развитие инженерной инфраструктуры и </a:t>
                      </a:r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территории городского округа Домодедово на 2018-2022 годы»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8467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4. «Энергосбережение и повышение энергетической эффективности на территории городского округа Домодедово»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энергоемкости ВРП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Бережливый учет - Оснащенность многоквартирных домов приборами учета ресурсов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многоквартирных домов, соответствующих нормальному классу энергоэффективности и выше (А,В,С,D)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42,20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Внедрение энергоэффективных инженерных коммунальных систем с помощью повышения энергетической эффективности и снижения процента износа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9479984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3930760"/>
              </p:ext>
            </p:extLst>
          </p:nvPr>
        </p:nvGraphicFramePr>
        <p:xfrm>
          <a:off x="539552" y="836712"/>
          <a:ext cx="8424936" cy="25005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9534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2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18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6461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«Газификация сельских населенных пунктов городского округа Домодедово Московской области на 2015-2019 годы»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8467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 «Газификация сельских населенных пунктов городского округа Домодедово Московской области на 2015-2019 годы»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Ввод в эксплуатацию  газопроводов высокого, среднего и низкого давления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Километр; тысяча метров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17,44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Получение проектной документации на строительство газопроводов высокого, среднего и низкого давления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1272901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5255082"/>
              </p:ext>
            </p:extLst>
          </p:nvPr>
        </p:nvGraphicFramePr>
        <p:xfrm>
          <a:off x="539552" y="836712"/>
          <a:ext cx="8280919" cy="55446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4364"/>
                <a:gridCol w="955491"/>
                <a:gridCol w="1114739"/>
                <a:gridCol w="2080881"/>
                <a:gridCol w="792457"/>
                <a:gridCol w="714329"/>
                <a:gridCol w="714329"/>
                <a:gridCol w="714329"/>
              </a:tblGrid>
              <a:tr h="9350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2018 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2018 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15365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Граждане пострадавшие от радиационных воздействий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 МО от 25.12.2017 № 1-4/853 "О бюджете городского округа Домодедово на 2018 год и плановый период 2019 и 2020 годов"; 2)Постановление Администрации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 МО от 20.10.2016 № 3271 "Об утверждении Порядка оказания адресной материальной помощи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78,39</a:t>
                      </a:r>
                    </a:p>
                  </a:txBody>
                  <a:tcPr marL="9525" marR="9525" marT="9525" marB="0" anchor="ctr"/>
                </a:tc>
              </a:tr>
              <a:tr h="15365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Бывшие несовершеннолетние узники концлагерей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 МО от 25.12.2017 № 1-4/853 "О бюджете городского округа Домодедово на 2018 год и плановый период 2019 и 2020 годов"; 2)Постановление Администрации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 МО от 20.10.2016 № 3271 "Об утверждении Порядка оказания адресной материальной помощи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86,01</a:t>
                      </a:r>
                    </a:p>
                  </a:txBody>
                  <a:tcPr marL="9525" marR="9525" marT="9525" marB="0" anchor="ctr"/>
                </a:tc>
              </a:tr>
              <a:tr h="15365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Граждане, пострадавшие от политических репрессий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го Домодедово МО от 25.12.2017 № 1-4/853 "О бюджете городского округа Домодедово на 2018 год и плановый период 2019 и 2020 годов"; 2)Постановление Администрации го Домодедово МО от 20.10.2016 № 3271 "Об утверждении Порядка оказания адресной материальной помощи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97,73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2994827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696985"/>
              </p:ext>
            </p:extLst>
          </p:nvPr>
        </p:nvGraphicFramePr>
        <p:xfrm>
          <a:off x="539552" y="836712"/>
          <a:ext cx="8424934" cy="56886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5135"/>
                <a:gridCol w="972108"/>
                <a:gridCol w="1134126"/>
                <a:gridCol w="2117070"/>
                <a:gridCol w="806239"/>
                <a:gridCol w="726752"/>
                <a:gridCol w="726752"/>
                <a:gridCol w="726752"/>
              </a:tblGrid>
              <a:tr h="8786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2018 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2018 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16033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Участники Курской битвы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 МО от 25.12.2017 № 1-4/853 "О бюджете городского округа Домодедово на 2018 год и плановый период 2019 и 2020 годов"; 2)Постановление Администрации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 МО от 20.10.2016 № 3271 "Об утверждении Порядка оказания адресной материальной помощи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83,33</a:t>
                      </a:r>
                    </a:p>
                  </a:txBody>
                  <a:tcPr marL="9525" marR="9525" marT="9525" marB="0" anchor="ctr"/>
                </a:tc>
              </a:tr>
              <a:tr h="16033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Участники обороны Москвы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го Домодедово МО от 25.12.2017 № 1-4/853 "О бюджете городского округа Домодедово на 2018 год и плановый период 2019 и 2020 годов"; 2)Постановление Администрации го Домодедово МО от 20.10.2016 № 3271 "Об утверждении Порядка оказания адресной материальной помощи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16033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Участники обороны Ленинграда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го Домодедово МО от 25.12.2017 № 1-4/853 "О бюджете городского округа Домодедово на 2018 год и плановый период 2019 и 2020 годов"; 2)Постановление Администрации го Домодедово МО от 20.10.2016 № 3271 "Об утверждении Порядка оказания адресной материальной помощи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6442545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2405897"/>
              </p:ext>
            </p:extLst>
          </p:nvPr>
        </p:nvGraphicFramePr>
        <p:xfrm>
          <a:off x="539552" y="836712"/>
          <a:ext cx="8280919" cy="5760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4364"/>
                <a:gridCol w="955491"/>
                <a:gridCol w="1114739"/>
                <a:gridCol w="2080881"/>
                <a:gridCol w="792457"/>
                <a:gridCol w="714329"/>
                <a:gridCol w="714329"/>
                <a:gridCol w="714329"/>
              </a:tblGrid>
              <a:tr h="8897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2018 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2018 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1623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Участники Сталинградской битвы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 МО от 25.12.2017 № 1-4/853 "О бюджете городского округа Домодедово на 2018 год и плановый период 2019 и 2020 годов"; 2)Постановление Администрации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 МО от 20.10.2016 № 3271 "Об утверждении Порядка оказания адресной материальной помощи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83,33</a:t>
                      </a:r>
                    </a:p>
                  </a:txBody>
                  <a:tcPr marL="9525" marR="9525" marT="9525" marB="0" anchor="ctr"/>
                </a:tc>
              </a:tr>
              <a:tr h="1623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Участники ВОВ к дню Победы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 МО от 25.12.2017 № 1-4/853 "О бюджете городского округа Домодедово на 2018 год и плановый период 2019 и 2020 годов"; 2)Постановление Администрации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 МО от 20.10.2016 № 3271 "Об утверждении Порядка оказания адресной материальной помощи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1491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98,03</a:t>
                      </a:r>
                    </a:p>
                  </a:txBody>
                  <a:tcPr marL="9525" marR="9525" marT="9525" marB="0" anchor="ctr"/>
                </a:tc>
              </a:tr>
              <a:tr h="1623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Вдовы участников ВОВ к дню Победы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го Домодедово МО от 25.12.2017 № 1-4/853 "О бюджете городского округа Домодедово на 2018 год и плановый период 2019 и 2020 годов"; 2)Постановление Администрации го Домодедово МО от 20.10.2016 № 3271 "Об утверждении Порядка оказания адресной материальной помощи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0648614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6123723"/>
              </p:ext>
            </p:extLst>
          </p:nvPr>
        </p:nvGraphicFramePr>
        <p:xfrm>
          <a:off x="539552" y="836712"/>
          <a:ext cx="8136904" cy="54726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73592"/>
                <a:gridCol w="938874"/>
                <a:gridCol w="1095353"/>
                <a:gridCol w="2044692"/>
                <a:gridCol w="778675"/>
                <a:gridCol w="701906"/>
                <a:gridCol w="701906"/>
                <a:gridCol w="701906"/>
              </a:tblGrid>
              <a:tr h="7247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2018 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2018 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Воины-афганцы, семьи погибших участников Афганских событий и локальных войн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го Домодедово МО от 25.12.2017 № 1-4/853 "О бюджете городского округа Домодедово на 2018 год и плановый период 2019 и 2020 годов"; 2)Постановление Администрации го Домодедово МО от 20.10.2016 № 3271 "Об утверждении Порядка оказания адресной материальной помощи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82,76</a:t>
                      </a:r>
                    </a:p>
                  </a:txBody>
                  <a:tcPr marL="9525" marR="9525" marT="9525" marB="0" anchor="ctr"/>
                </a:tc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Труженики тыла, зарегистрированные по месту жительства на территории городского округа Домодедово по состоянию на 30 марта 2016 года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го Домодедово МО от 25.12.2017 № 1-4/853 "О бюджете городского округа Домодедово на 2018 год и плановый период 2019 и 2020 годов"; 2)Постановление Администрации го Домодедово МО от 20.10.2016 № 3271 "Об утверждении Порядка оказания адресной материальной помощи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Граждане возрастной группы рождения с 22.06.1927 г. по 03.09.1945 г., зарегистрированные по месту жительства на территории городского округа Домодедово по состоянию на 30 марта 2016 года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7615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го Домодедово МО от 25.12.2017 № 1-4/853 "О бюджете городского округа Домодедово на 2018 год и плановый период 2019 и 2020 годов"; 2)Постановление Администрации го Домодедово МО от 20.10.2016 № 3271 "Об утверждении Порядка оказания адресной материальной помощи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99,97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82642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458646934"/>
              </p:ext>
            </p:extLst>
          </p:nvPr>
        </p:nvGraphicFramePr>
        <p:xfrm>
          <a:off x="395536" y="260648"/>
          <a:ext cx="8352928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20329725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8804318"/>
              </p:ext>
            </p:extLst>
          </p:nvPr>
        </p:nvGraphicFramePr>
        <p:xfrm>
          <a:off x="539552" y="836712"/>
          <a:ext cx="8136904" cy="54726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73592"/>
                <a:gridCol w="938874"/>
                <a:gridCol w="1095353"/>
                <a:gridCol w="2044692"/>
                <a:gridCol w="778675"/>
                <a:gridCol w="701906"/>
                <a:gridCol w="701906"/>
                <a:gridCol w="701906"/>
              </a:tblGrid>
              <a:tr h="7247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2018 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2018 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Граждане, находящиеся в трудной жизненной ситуации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го Домодедово МО от 25.12.2017 № 1-4/853 "О бюджете городского округа Домодедово на 2018 год и плановый период 2019 и 2020 годов"; 2)Постановление Администрации го Домодедово МО от 20.10.2016 № 3271 "Об утверждении Порядка оказания адресной материальной помощи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16843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6128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84,11</a:t>
                      </a:r>
                    </a:p>
                  </a:txBody>
                  <a:tcPr marL="9525" marR="9525" marT="9525" marB="0" anchor="ctr"/>
                </a:tc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Граждане, пострадавшие в результате пожара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го Домодедово МО от 25.12.2017 № 1-4/853 "О бюджете городского округа Домодедово на 2018 год и плановый период 2019 и 2020 годов"; 2)Постановление Администрации го Домодедово МО от 20.10.2016 № 3271 "Об утверждении Порядка оказания адресной материальной помощи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60212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1987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1987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Выплата единовременной материальной помощи гражданам по медицинским показаниям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го Домодедово МО от 25.12.2017 № 1-4/853 "О бюджете городского округа Домодедово на 2018 год и плановый период 2019 и 2020 годов"; 2)Постановление Администрации го Домодедово МО от 20.10.2016 № 3271 "Об утверждении Порядка оказания адресной материальной помощи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15670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98,86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5821531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7616588"/>
              </p:ext>
            </p:extLst>
          </p:nvPr>
        </p:nvGraphicFramePr>
        <p:xfrm>
          <a:off x="539552" y="836712"/>
          <a:ext cx="8352930" cy="54005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04750"/>
                <a:gridCol w="963799"/>
                <a:gridCol w="1124433"/>
                <a:gridCol w="2098976"/>
                <a:gridCol w="799349"/>
                <a:gridCol w="720541"/>
                <a:gridCol w="720541"/>
                <a:gridCol w="720541"/>
              </a:tblGrid>
              <a:tr h="10717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2018 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2018 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17611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Инвалиды всех категорий в рамках проведения дня инвалида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 МО от 25.12.2017 № 1-4/853 "О бюджете городского округа Домодедово на 2018 год и плановый период 2019 и 2020 годов"; 2)Постановление Администрации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 МО от 20.10.2016 № 3271 "Об утверждении Порядка оказания адресной материальной помощи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17611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Обеспечение отдельных категорий граждан бесплатным зубопротезированием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го Домодедово МО от 25.12.2017 № 1-4/853 "О бюджете городского округа Домодедово на 2018 год и плановый период 2019 и 2020 годов"; 2)Постановление Администрации го Домодедово МО от 13.04.2017 № 1321 "Об утверждении Порядка оказания мер социальной поддержки по бесплатному зубопротезированию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14047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5640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95,14</a:t>
                      </a:r>
                    </a:p>
                  </a:txBody>
                  <a:tcPr marL="9525" marR="9525" marT="9525" marB="0" anchor="ctr"/>
                </a:tc>
              </a:tr>
              <a:tr h="8065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Работники анестизиолого-реанимационных отделений ГБУЗ МО "ДЦГБ"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го Домодедово МО от 25.12.2017 № 1-4/853 "О бюджете городского округа Домодедово на 2018 год и плановый период 2019 и 2020 годов"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35090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98,81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6462698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6537656"/>
              </p:ext>
            </p:extLst>
          </p:nvPr>
        </p:nvGraphicFramePr>
        <p:xfrm>
          <a:off x="539552" y="836712"/>
          <a:ext cx="8352929" cy="58326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04749"/>
                <a:gridCol w="963800"/>
                <a:gridCol w="1124433"/>
                <a:gridCol w="2098976"/>
                <a:gridCol w="799348"/>
                <a:gridCol w="720541"/>
                <a:gridCol w="720541"/>
                <a:gridCol w="720541"/>
              </a:tblGrid>
              <a:tr h="5019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2018 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2018 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14865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Частичная компенсация расходов по арендной плате за жилое помещение медицинским работникам государственных учреждений здравоохранения, расположенных на территории городского округа Домодедово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го Домодедово МО от 25.12.2017 № 1-4/853 "О бюджете городского округа Домодедово на 2018 год и плановый период 2019 и 2020 годов"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140203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12300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8973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72,95</a:t>
                      </a:r>
                    </a:p>
                  </a:txBody>
                  <a:tcPr marL="9525" marR="9525" marT="9525" marB="0" anchor="ctr"/>
                </a:tc>
              </a:tr>
              <a:tr h="12403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Жители городского округа Домодедово с юбилейными днями рождения 90, 95, 100, 105 лет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го Домодедово МО от 25.12.2017 № 1-4/853 "О бюджете городского округа Домодедово на 2018 год и плановый период 2019 и 2020 годов"; 2)Постановление Администрации го Домодедово МО от 20.10.2016 № 3271 "Об утверждении Порядка оказания адресной материальной помощи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1097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99,73</a:t>
                      </a:r>
                    </a:p>
                  </a:txBody>
                  <a:tcPr marL="9525" marR="9525" marT="9525" marB="0" anchor="ctr"/>
                </a:tc>
              </a:tr>
              <a:tr h="18557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Председатели домовых комитетов (старшие по домам), старосты и председатели уличных комитетов за проводимую общественную работу в сфере ЖКХ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го Домодедово МО от 25.12.2017 № 1-4/853 "О бюджете городского округа Домодедово на 2018 год и плановый период 2019 и 2020 годов"; 2)Постановление Администрации го Домодедово МО от 20.04.2017 № 1425 "Об утверждении Положения о порядке оказания материальной помощи председателям уличных комитетов микрорайонов, старшим по домам многоквартирных жилых домов, старостам сельских населенных пунктов административных округов в го Домодедово"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14886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14582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12340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84,62</a:t>
                      </a:r>
                    </a:p>
                  </a:txBody>
                  <a:tcPr marL="9525" marR="9525" marT="9525" marB="0" anchor="ctr"/>
                </a:tc>
              </a:tr>
              <a:tr h="74807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Обеспечение деятельности общественных формирований правоохранительной направленности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го Домодедово МО от 25.12.2017 № 1-4/853 "О бюджете городского округа Домодедово на 2018 год и плановый период 2019 и 2020 годов"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25503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82,36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7487717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err="1">
                <a:latin typeface="Georgia" panose="02040502050405020303" pitchFamily="18" charset="0"/>
              </a:rPr>
              <a:t>Cоциально</a:t>
            </a:r>
            <a:r>
              <a:rPr lang="ru-RU" sz="1400" dirty="0">
                <a:latin typeface="Georgia" panose="02040502050405020303" pitchFamily="18" charset="0"/>
              </a:rPr>
              <a:t>-значимые объекты, строительство (реконструкция) которых осуществляется с участием средств бюджета </a:t>
            </a:r>
            <a:r>
              <a:rPr lang="ru-RU" sz="1400" dirty="0" smtClean="0">
                <a:latin typeface="Georgia" panose="02040502050405020303" pitchFamily="18" charset="0"/>
              </a:rPr>
              <a:t>городского округа Домодедово 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2475464"/>
              </p:ext>
            </p:extLst>
          </p:nvPr>
        </p:nvGraphicFramePr>
        <p:xfrm>
          <a:off x="251523" y="836712"/>
          <a:ext cx="8640961" cy="58326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64293"/>
                <a:gridCol w="538821"/>
                <a:gridCol w="819401"/>
                <a:gridCol w="968383"/>
                <a:gridCol w="471503"/>
                <a:gridCol w="635712"/>
                <a:gridCol w="635712"/>
                <a:gridCol w="635712"/>
                <a:gridCol w="635712"/>
                <a:gridCol w="635712"/>
              </a:tblGrid>
              <a:tr h="288032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объекта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600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8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млн.руб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8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млн.руб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8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млн.руб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2880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7158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</a:tr>
              <a:tr h="2923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Строительство очистных сооружений микрорайон Западный, ГПЗ "Константиново"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 smtClean="0">
                          <a:effectLst/>
                          <a:latin typeface="Times New Roman"/>
                        </a:rPr>
                        <a:t>48,8</a:t>
                      </a:r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 smtClean="0">
                          <a:effectLst/>
                          <a:latin typeface="Times New Roman"/>
                        </a:rPr>
                        <a:t>48,8</a:t>
                      </a:r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0" marR="0" marT="0" marB="0" anchor="b"/>
                </a:tc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Строительство КНС, г.Домодедово, мкр-н Западный, ул. Текстильщиков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 smtClean="0">
                          <a:effectLst/>
                          <a:latin typeface="Times New Roman"/>
                        </a:rPr>
                        <a:t>35,0</a:t>
                      </a:r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 smtClean="0">
                          <a:effectLst/>
                          <a:latin typeface="Times New Roman"/>
                        </a:rPr>
                        <a:t>35,0</a:t>
                      </a:r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0" marR="0" marT="0" marB="0" anchor="b"/>
                </a:tc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Реконструкция котельных: котельная "КШФ" микрорайон "Западный", котельная "Речная", микрорайон "Северный"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 smtClean="0">
                          <a:effectLst/>
                          <a:latin typeface="Times New Roman"/>
                        </a:rPr>
                        <a:t>170,9</a:t>
                      </a:r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 smtClean="0">
                          <a:effectLst/>
                          <a:latin typeface="Times New Roman"/>
                        </a:rPr>
                        <a:t>170,9</a:t>
                      </a:r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 smtClean="0">
                          <a:effectLst/>
                          <a:latin typeface="Times New Roman"/>
                        </a:rPr>
                        <a:t>154,5</a:t>
                      </a:r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154,5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0" marR="0" marT="0" marB="0" anchor="b"/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Приобретение здания общеобразовательной школы на 825 мест (</a:t>
                      </a:r>
                      <a:r>
                        <a:rPr lang="ru-RU" sz="800" b="0" i="0" u="none" strike="noStrike" dirty="0" err="1">
                          <a:effectLst/>
                          <a:latin typeface="Times New Roman"/>
                        </a:rPr>
                        <a:t>г.Домодедово</a:t>
                      </a:r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800" b="0" i="0" u="none" strike="noStrike" dirty="0" err="1">
                          <a:effectLst/>
                          <a:latin typeface="Times New Roman"/>
                        </a:rPr>
                        <a:t>мкр</a:t>
                      </a:r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-н Западный)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 smtClean="0">
                          <a:effectLst/>
                          <a:latin typeface="Times New Roman"/>
                        </a:rPr>
                        <a:t>319,2</a:t>
                      </a:r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 smtClean="0">
                          <a:effectLst/>
                          <a:latin typeface="Times New Roman"/>
                        </a:rPr>
                        <a:t>319,2</a:t>
                      </a:r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0" marR="0" marT="0" marB="0" anchor="b"/>
                </a:tc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Реконструкция объектов уличного освещения городского округа Домодедово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 smtClean="0">
                          <a:effectLst/>
                          <a:latin typeface="Times New Roman"/>
                        </a:rPr>
                        <a:t>14,4</a:t>
                      </a:r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 smtClean="0">
                          <a:effectLst/>
                          <a:latin typeface="Times New Roman"/>
                        </a:rPr>
                        <a:t>14,4</a:t>
                      </a:r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 smtClean="0">
                          <a:effectLst/>
                          <a:latin typeface="Times New Roman"/>
                        </a:rPr>
                        <a:t>14,4</a:t>
                      </a:r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 smtClean="0">
                          <a:effectLst/>
                          <a:latin typeface="Times New Roman"/>
                        </a:rPr>
                        <a:t>14,4</a:t>
                      </a:r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</a:tr>
              <a:tr h="432048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Строительство дошкольного образовательного учреждения на 190 мест по адресу: Московская область, </a:t>
                      </a:r>
                      <a:r>
                        <a:rPr lang="ru-RU" sz="800" b="0" i="0" u="none" strike="noStrike" dirty="0" err="1">
                          <a:effectLst/>
                          <a:latin typeface="Times New Roman"/>
                        </a:rPr>
                        <a:t>г.Домодедово</a:t>
                      </a:r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800" b="0" i="0" u="none" strike="noStrike" dirty="0" err="1">
                          <a:effectLst/>
                          <a:latin typeface="Times New Roman"/>
                        </a:rPr>
                        <a:t>ул.Дружбы</a:t>
                      </a:r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 (ПИР и строительство)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 smtClean="0">
                          <a:effectLst/>
                          <a:latin typeface="Times New Roman"/>
                        </a:rPr>
                        <a:t>192,00</a:t>
                      </a:r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 smtClean="0">
                          <a:effectLst/>
                          <a:latin typeface="Times New Roman"/>
                        </a:rPr>
                        <a:t>131,0</a:t>
                      </a:r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 smtClean="0">
                          <a:effectLst/>
                          <a:latin typeface="Times New Roman"/>
                        </a:rPr>
                        <a:t>61,0</a:t>
                      </a:r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0" marR="0" marT="0" marB="0" anchor="b"/>
                </a:tc>
              </a:tr>
              <a:tr h="7480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Выполнение инженерных изысканий, проектной документации для привязки и оптимизации проекта повторного использования, выполнение рабочей документации, проекта благоустройства и проектов интерьеров для строительства объекта: "Дошкольное образовательное учреждение на 190 мест по адресу: Московская область, </a:t>
                      </a:r>
                      <a:r>
                        <a:rPr lang="ru-RU" sz="800" b="0" i="0" u="none" strike="noStrike" dirty="0" err="1">
                          <a:effectLst/>
                          <a:latin typeface="Times New Roman"/>
                        </a:rPr>
                        <a:t>г.Домодедово</a:t>
                      </a:r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800" b="0" i="0" u="none" strike="noStrike" dirty="0" err="1">
                          <a:effectLst/>
                          <a:latin typeface="Times New Roman"/>
                        </a:rPr>
                        <a:t>ул.Дружбы</a:t>
                      </a:r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 smtClean="0">
                          <a:effectLst/>
                          <a:latin typeface="Times New Roman"/>
                        </a:rPr>
                        <a:t>5,4</a:t>
                      </a:r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 smtClean="0">
                          <a:effectLst/>
                          <a:latin typeface="Times New Roman"/>
                        </a:rPr>
                        <a:t>5,4</a:t>
                      </a:r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0" marR="0" marT="0" marB="0" anchor="b"/>
                </a:tc>
              </a:tr>
              <a:tr h="442704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Общеобразовательная школа на 275 мест, </a:t>
                      </a:r>
                      <a:r>
                        <a:rPr lang="ru-RU" sz="800" b="0" i="0" u="none" strike="noStrike" dirty="0" err="1">
                          <a:effectLst/>
                          <a:latin typeface="Times New Roman"/>
                        </a:rPr>
                        <a:t>г.Домодедово</a:t>
                      </a:r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, микрорайон Северный, ул. Советская, д. 32 (ПИР и строительство)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 smtClean="0">
                          <a:effectLst/>
                          <a:latin typeface="Times New Roman"/>
                        </a:rPr>
                        <a:t>368,0</a:t>
                      </a:r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232,4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135,6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0" marR="0" marT="0" marB="0" anchor="b"/>
                </a:tc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Строительство котельной в </a:t>
                      </a:r>
                      <a:r>
                        <a:rPr lang="ru-RU" sz="800" b="0" i="0" u="none" strike="noStrike" dirty="0" err="1">
                          <a:effectLst/>
                          <a:latin typeface="Times New Roman"/>
                        </a:rPr>
                        <a:t>мкр</a:t>
                      </a:r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-не Востряково, ул. </a:t>
                      </a:r>
                      <a:r>
                        <a:rPr lang="ru-RU" sz="800" b="0" i="0" u="none" strike="noStrike" dirty="0" err="1">
                          <a:effectLst/>
                          <a:latin typeface="Times New Roman"/>
                        </a:rPr>
                        <a:t>Ледовская</a:t>
                      </a:r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 smtClean="0">
                          <a:effectLst/>
                          <a:latin typeface="Times New Roman"/>
                        </a:rPr>
                        <a:t>40,8</a:t>
                      </a:r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 smtClean="0">
                          <a:effectLst/>
                          <a:latin typeface="Times New Roman"/>
                        </a:rPr>
                        <a:t>40,8</a:t>
                      </a:r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 smtClean="0">
                          <a:effectLst/>
                          <a:latin typeface="Times New Roman"/>
                        </a:rPr>
                        <a:t>95,2</a:t>
                      </a:r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 smtClean="0">
                          <a:effectLst/>
                          <a:latin typeface="Times New Roman"/>
                        </a:rPr>
                        <a:t>95,2</a:t>
                      </a:r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0" marR="0" marT="0" marB="0" anchor="b"/>
                </a:tc>
              </a:tr>
              <a:tr h="2160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Строительство водозаборного узла в мкр-не Востряково, ул. Ледовская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 smtClean="0">
                          <a:effectLst/>
                          <a:latin typeface="Times New Roman"/>
                        </a:rPr>
                        <a:t>31,0</a:t>
                      </a:r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 smtClean="0">
                          <a:effectLst/>
                          <a:latin typeface="Times New Roman"/>
                        </a:rPr>
                        <a:t>31,0</a:t>
                      </a:r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 smtClean="0">
                          <a:effectLst/>
                          <a:latin typeface="Times New Roman"/>
                        </a:rPr>
                        <a:t>72,0</a:t>
                      </a:r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 smtClean="0">
                          <a:effectLst/>
                          <a:latin typeface="Times New Roman"/>
                        </a:rPr>
                        <a:t>72,00</a:t>
                      </a:r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0" marR="0" marT="0" marB="0" anchor="b"/>
                </a:tc>
              </a:tr>
              <a:tr h="332224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Выполнение работ по строительству (реконструкции) объектов дорожного хозяйства местного значения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 smtClean="0">
                          <a:effectLst/>
                          <a:latin typeface="Times New Roman"/>
                        </a:rPr>
                        <a:t>160,9</a:t>
                      </a:r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152,9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1005042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dirty="0">
                <a:effectLst/>
                <a:latin typeface="Georgia" panose="02040502050405020303" pitchFamily="18" charset="0"/>
                <a:cs typeface="Times New Roman" panose="02020603050405020304" pitchFamily="18" charset="0"/>
              </a:rPr>
              <a:t>Финансовое управление администрации городского округа Домодедово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1268760"/>
            <a:ext cx="3526543" cy="25237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 Домодедово, пл. 30-летия Победы, д. 1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Время работы: 9.00 - 18.00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пятница: 9.00 - 16.45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обед: 12.45 - 13.30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выходные: суббота, воскресенье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 управления</a:t>
            </a:r>
          </a:p>
          <a:p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Езопова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Лариса Михайловна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+7(496) 792-41-81, +7(496) 792-42-34</a:t>
            </a:r>
          </a:p>
          <a:p>
            <a:endParaRPr lang="ru-RU" dirty="0" smtClean="0"/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Адрес электронной почты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finupr@domod.ru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92362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5374924"/>
              </p:ext>
            </p:extLst>
          </p:nvPr>
        </p:nvGraphicFramePr>
        <p:xfrm>
          <a:off x="467544" y="1268760"/>
          <a:ext cx="8229600" cy="4941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4440"/>
                <a:gridCol w="771480"/>
                <a:gridCol w="822960"/>
                <a:gridCol w="822960"/>
                <a:gridCol w="678944"/>
                <a:gridCol w="936104"/>
                <a:gridCol w="720080"/>
                <a:gridCol w="956712"/>
                <a:gridCol w="699472"/>
                <a:gridCol w="946448"/>
              </a:tblGrid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</a:t>
                      </a:r>
                      <a:r>
                        <a:rPr lang="ru-RU" sz="8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rowSpan="2" gridSpan="2"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период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000" b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</a:t>
                      </a:r>
                      <a:r>
                        <a:rPr lang="ru-RU" sz="10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Ожидаемое исполнение</a:t>
                      </a:r>
                    </a:p>
                  </a:txBody>
                  <a:tcPr marL="91431" marR="91431" marT="45723" marB="45723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к </a:t>
                      </a:r>
                      <a:r>
                        <a:rPr kumimoji="0" lang="ru-RU" altLang="ru-RU" sz="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</a:t>
                      </a: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нию</a:t>
                      </a: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 2017 год</a:t>
                      </a:r>
                    </a:p>
                  </a:txBody>
                  <a:tcPr marL="91431" marR="91431" marT="45723" marB="45723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 marL="91431" marR="91431" marT="45723" marB="45723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к предыдущему году</a:t>
                      </a:r>
                    </a:p>
                  </a:txBody>
                  <a:tcPr marL="91431" marR="91431" marT="45723" marB="45723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 marL="91431" marR="91431" marT="45723" marB="45723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к предыдущему году</a:t>
                      </a:r>
                    </a:p>
                  </a:txBody>
                  <a:tcPr marL="91431" marR="91431" marT="45723" marB="45723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 marL="91431" marR="91431" marT="45723" marB="45723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к предыдущему году</a:t>
                      </a:r>
                    </a:p>
                  </a:txBody>
                  <a:tcPr marL="91431" marR="91431" marT="45723" marB="45723" anchor="ctr" horzOverflow="overflow"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Доходы, всего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7 125,0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8 020,3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8 212,0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7 432,6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7 480,8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100,6%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и неналоговые доходы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4 130,2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4 591,4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4 721,5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4 572,5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4 667,6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102,1%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3 000,4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3 428,1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3 490,5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2 860,1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2 813,2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98,4%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 вес в общем объеме доходов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B w="12700" cmpd="sng">
                      <a:noFill/>
                    </a:lnB>
                  </a:tcPr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Расходы, всего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7 667,0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8 517,8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8 632,0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7 812,6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7 680,8</a:t>
                      </a:r>
                    </a:p>
                  </a:txBody>
                  <a:tcPr marL="9525" marR="9525" marT="9525" marB="0" anchor="ctr"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98,3%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без учета безвозмездных поступлений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4 666,6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5 089,7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5 141,5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4 592,5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4 867,6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105,6%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Профицит (+)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/Дефицит (-)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-542,0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-497,5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-420,0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-380,0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дефицита в (%)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274638"/>
            <a:ext cx="8820472" cy="778098"/>
          </a:xfrm>
        </p:spPr>
        <p:txBody>
          <a:bodyPr>
            <a:noAutofit/>
          </a:bodyPr>
          <a:lstStyle/>
          <a:p>
            <a:r>
              <a:rPr lang="ru-RU" altLang="ru-RU" sz="1400" dirty="0">
                <a:latin typeface="Georgia" panose="02040502050405020303" pitchFamily="18" charset="0"/>
              </a:rPr>
              <a:t>Основные параметры бюджета городского округа  Домодедово на </a:t>
            </a:r>
            <a:r>
              <a:rPr lang="ru-RU" altLang="ru-RU" sz="1400" dirty="0" smtClean="0">
                <a:latin typeface="Georgia" panose="02040502050405020303" pitchFamily="18" charset="0"/>
              </a:rPr>
              <a:t>2017-2021 гг. (</a:t>
            </a:r>
            <a:r>
              <a:rPr lang="ru-RU" altLang="ru-RU" sz="1400" dirty="0" err="1" smtClean="0">
                <a:latin typeface="Georgia" panose="02040502050405020303" pitchFamily="18" charset="0"/>
              </a:rPr>
              <a:t>млн.руб</a:t>
            </a:r>
            <a:r>
              <a:rPr lang="ru-RU" altLang="ru-RU" sz="1400" dirty="0" smtClean="0">
                <a:latin typeface="Georgia" panose="02040502050405020303" pitchFamily="18" charset="0"/>
              </a:rPr>
              <a:t>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0935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2840341"/>
              </p:ext>
            </p:extLst>
          </p:nvPr>
        </p:nvGraphicFramePr>
        <p:xfrm>
          <a:off x="467544" y="1196752"/>
          <a:ext cx="8280920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850106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Основные параметры бюджета на 2019 </a:t>
            </a:r>
            <a:r>
              <a:rPr lang="ru-RU" sz="1400" dirty="0" smtClean="0">
                <a:latin typeface="Georgia" panose="02040502050405020303" pitchFamily="18" charset="0"/>
              </a:rPr>
              <a:t>год и </a:t>
            </a:r>
            <a:r>
              <a:rPr lang="ru-RU" sz="1400" dirty="0">
                <a:latin typeface="Georgia" panose="02040502050405020303" pitchFamily="18" charset="0"/>
              </a:rPr>
              <a:t>плановый период 2020 и 2021 гг</a:t>
            </a:r>
            <a:r>
              <a:rPr lang="ru-RU" sz="1400" dirty="0" smtClean="0">
                <a:latin typeface="Georgia" panose="02040502050405020303" pitchFamily="18" charset="0"/>
              </a:rPr>
              <a:t>. в сравнении с фактическим исполнением 2017 года и ожидаемым исполнением 2018 года                                                                                                                                            </a:t>
            </a:r>
            <a:r>
              <a:rPr lang="ru-RU" sz="1400" dirty="0" err="1">
                <a:latin typeface="Georgia" panose="02040502050405020303" pitchFamily="18" charset="0"/>
              </a:rPr>
              <a:t>млн.руб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4817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501650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Муниципальный </a:t>
            </a:r>
            <a:r>
              <a:rPr lang="ru-RU" sz="1400" dirty="0" smtClean="0">
                <a:latin typeface="Georgia" panose="02040502050405020303" pitchFamily="18" charset="0"/>
              </a:rPr>
              <a:t>долг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812088" y="1773238"/>
            <a:ext cx="1027112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434759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Объем и структура муниципального внутреннего долга городского округа Домодедово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596336" y="1556792"/>
            <a:ext cx="1027112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513410851"/>
              </p:ext>
            </p:extLst>
          </p:nvPr>
        </p:nvGraphicFramePr>
        <p:xfrm>
          <a:off x="175936" y="2060848"/>
          <a:ext cx="8439348" cy="33635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5173"/>
                <a:gridCol w="1300835"/>
                <a:gridCol w="1300835"/>
                <a:gridCol w="1300835"/>
                <a:gridCol w="1300835"/>
                <a:gridCol w="1300835"/>
              </a:tblGrid>
              <a:tr h="186081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(ожидаемое исполнение)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внутренний долг - всего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214,9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1 252,3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1 459,9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1 544,6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том числе: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Муниципальные ценные бумаги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Бюджетные кредиты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1299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Кредиты коммерческих банков и иных кредитных организаций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932,0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1 312,0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1 512,0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Муниципальные гарантии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122,9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404,8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320,3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147,9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Предельный объем муниципального долга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929,1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1 589,2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1 961,3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1 717,0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Расходы на обслуживание муниципального долга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71,3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16918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4993154"/>
              </p:ext>
            </p:extLst>
          </p:nvPr>
        </p:nvGraphicFramePr>
        <p:xfrm>
          <a:off x="539750" y="692150"/>
          <a:ext cx="8229600" cy="54731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9014" y="188640"/>
            <a:ext cx="8229600" cy="418058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Динамика доходов </a:t>
            </a:r>
            <a:r>
              <a:rPr lang="ru-RU" sz="1400" dirty="0" smtClean="0">
                <a:latin typeface="Georgia" panose="02040502050405020303" pitchFamily="18" charset="0"/>
              </a:rPr>
              <a:t>2017-2021 гг</a:t>
            </a:r>
            <a:r>
              <a:rPr lang="ru-RU" sz="1400" dirty="0" smtClean="0">
                <a:latin typeface="Georgia" panose="02040502050405020303" pitchFamily="18" charset="0"/>
              </a:rPr>
              <a:t>.                                                                                              </a:t>
            </a:r>
            <a:r>
              <a:rPr lang="ru-RU" sz="1200" dirty="0" err="1" smtClean="0">
                <a:latin typeface="Georgia" panose="02040502050405020303" pitchFamily="18" charset="0"/>
              </a:rPr>
              <a:t>млн.руб</a:t>
            </a:r>
            <a:r>
              <a:rPr lang="ru-RU" sz="1400" dirty="0" smtClean="0">
                <a:latin typeface="Georgia" panose="02040502050405020303" pitchFamily="18" charset="0"/>
              </a:rPr>
              <a:t>.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304501" y="2564904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7 432,6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308304" y="1916832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7 480,8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6263135"/>
              </p:ext>
            </p:extLst>
          </p:nvPr>
        </p:nvGraphicFramePr>
        <p:xfrm>
          <a:off x="468313" y="1196975"/>
          <a:ext cx="8434387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Динамика </a:t>
            </a:r>
            <a:r>
              <a:rPr lang="ru-RU" sz="1400" dirty="0" smtClean="0">
                <a:latin typeface="Georgia" panose="02040502050405020303" pitchFamily="18" charset="0"/>
              </a:rPr>
              <a:t>расходов </a:t>
            </a:r>
            <a:r>
              <a:rPr lang="ru-RU" sz="1400" dirty="0" smtClean="0">
                <a:latin typeface="Georgia" panose="02040502050405020303" pitchFamily="18" charset="0"/>
              </a:rPr>
              <a:t>2017-2021 гг</a:t>
            </a:r>
            <a:r>
              <a:rPr lang="ru-RU" sz="1400" dirty="0" smtClean="0">
                <a:latin typeface="Georgia" panose="02040502050405020303" pitchFamily="18" charset="0"/>
              </a:rPr>
              <a:t>.                                                                                           </a:t>
            </a:r>
            <a:r>
              <a:rPr lang="ru-RU" sz="1200" dirty="0" err="1" smtClean="0">
                <a:latin typeface="Georgia" panose="02040502050405020303" pitchFamily="18" charset="0"/>
              </a:rPr>
              <a:t>млн.руб</a:t>
            </a:r>
            <a:r>
              <a:rPr lang="ru-RU" sz="1400" dirty="0" smtClean="0">
                <a:latin typeface="Georgia" panose="02040502050405020303" pitchFamily="18" charset="0"/>
              </a:rPr>
              <a:t>.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362438340"/>
              </p:ext>
            </p:extLst>
          </p:nvPr>
        </p:nvGraphicFramePr>
        <p:xfrm>
          <a:off x="323528" y="764704"/>
          <a:ext cx="8281168" cy="245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4"/>
          <p:cNvGraphicFramePr>
            <a:graphicFrameLocks/>
          </p:cNvGraphicFramePr>
          <p:nvPr/>
        </p:nvGraphicFramePr>
        <p:xfrm>
          <a:off x="467544" y="3284984"/>
          <a:ext cx="8281168" cy="2740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700338" y="334963"/>
            <a:ext cx="3852862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Структура доходов бюджета 2019 года</a:t>
            </a:r>
          </a:p>
        </p:txBody>
      </p:sp>
      <p:sp>
        <p:nvSpPr>
          <p:cNvPr id="7" name="TextBox 1"/>
          <p:cNvSpPr txBox="1"/>
          <p:nvPr/>
        </p:nvSpPr>
        <p:spPr>
          <a:xfrm>
            <a:off x="7812088" y="322263"/>
            <a:ext cx="914400" cy="914400"/>
          </a:xfrm>
          <a:prstGeom prst="rect">
            <a:avLst/>
          </a:prstGeom>
        </p:spPr>
        <p:txBody>
          <a:bodyPr wrap="none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%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604283899"/>
              </p:ext>
            </p:extLst>
          </p:nvPr>
        </p:nvGraphicFramePr>
        <p:xfrm>
          <a:off x="395288" y="260350"/>
          <a:ext cx="8281168" cy="58329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3" name="Прямая соединительная линия 2"/>
          <p:cNvCxnSpPr/>
          <p:nvPr/>
        </p:nvCxnSpPr>
        <p:spPr>
          <a:xfrm flipV="1">
            <a:off x="5580063" y="4549775"/>
            <a:ext cx="936625" cy="2873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6516688" y="4551363"/>
            <a:ext cx="1295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rmAutofit/>
          </a:bodyPr>
          <a:lstStyle/>
          <a:p>
            <a:pPr marL="137160" indent="0"/>
            <a:r>
              <a:rPr lang="ru-RU" sz="1400" dirty="0" smtClean="0">
                <a:latin typeface="Georgia" panose="02040502050405020303" pitchFamily="18" charset="0"/>
              </a:rPr>
              <a:t>Глоссарий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3569" y="836712"/>
            <a:ext cx="799288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форма образования и расходования денежных средств, предназначенных для финансового обеспечения задач и функций местного самоуправления в городском округе Домодедово. 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поступающие в бюджет городского округа Домодедово денежные средства, за исключением средств, являющихся в соответствии с Бюджетным кодексом Российской Федерации источниками финансирования дефицита бюджета городского округа Домодедово. К доходам бюджета относятся: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доходы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часть доходов граждан и организаций, которые они обязаны уплачивать государству (например земельный налог, налоги на имущество и т.д.);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неналоговые доходы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платежи за пользование государственным и муниципальным имуществом, платежи в виде штрафов, санкций за нарушение законодательства;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денежные средства из других бюджетов бюджетной системы (в виде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межбюджетных 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трансфертов), а также от физических и юридических лиц (в том числе добровольные пожертвования);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межбюджетные трансферты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средства, предоставляемые одним бюджетом бюджетной системы Российской Федерации другому бюджету бюджетной системы Российской Федерации: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субвенция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вид денежного пособия местным органам власти со стороны государства, выделяемого на определенный срок на конкретные цели; в отличие от дотации подлежит возврату в случае нецелевого использования или использования не в установленные ранее сроки.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субсидия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межбюджетный трансферт, предоставляемый в целях </a:t>
            </a:r>
            <a:r>
              <a:rPr lang="ru-RU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софинансирования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расходных обязательств нижестоящего бюджета.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дотации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межбюджетные трансферты, предоставляемые на безвозмездной и безвозвратной основе без установления направлений и (или) условий их использования.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выплачиваемые из бюджета городского округа Домодедово денежные средства, за исключением средств, являющихся в соответствии с Бюджетным кодексом Российской Федерации источниками финансирования дефицита бюджета городском округа Домодедово.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превышение расходов бюджета городского округа Домодедово над его доходами.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Профицит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превышение доходов бюджета городском округа Домодедово над его расходами. </a:t>
            </a:r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Бюджетный 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регламентируемая законодательством Российской Федерации деятельность органов местного самоуправления городского округа Домодедово и иных участников бюджетного процесса по составлению и рассмотрению проектов бюджета городского округа Домодедово, утверждению и исполнению бюджета городского округа Домодедово, контролю за его исполнением, осуществлению бюджетного учета, составлению, внешней проверке, рассмотрению и утверждению бюджетной отчетности. </a:t>
            </a:r>
          </a:p>
          <a:p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56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8736704"/>
              </p:ext>
            </p:extLst>
          </p:nvPr>
        </p:nvGraphicFramePr>
        <p:xfrm>
          <a:off x="467544" y="476672"/>
          <a:ext cx="8281168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4" name="Прямая соединительная линия 3"/>
          <p:cNvCxnSpPr/>
          <p:nvPr/>
        </p:nvCxnSpPr>
        <p:spPr>
          <a:xfrm>
            <a:off x="6011863" y="2276475"/>
            <a:ext cx="1081087" cy="647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7092950" y="2930525"/>
            <a:ext cx="13668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669411"/>
              </p:ext>
            </p:extLst>
          </p:nvPr>
        </p:nvGraphicFramePr>
        <p:xfrm>
          <a:off x="457200" y="1268761"/>
          <a:ext cx="8507288" cy="5039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altLang="ru-RU" sz="1400" dirty="0">
                <a:latin typeface="Georgia" panose="02040502050405020303" pitchFamily="18" charset="0"/>
              </a:rPr>
              <a:t>Изменение структуры налоговых и неналоговых доходов городского округа Домодедово за </a:t>
            </a:r>
            <a:r>
              <a:rPr lang="ru-RU" altLang="ru-RU" sz="1400" dirty="0" smtClean="0">
                <a:latin typeface="Georgia" panose="02040502050405020303" pitchFamily="18" charset="0"/>
              </a:rPr>
              <a:t>2017-2021 гг.                                                                                                (млн. руб.)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1735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7699637"/>
              </p:ext>
            </p:extLst>
          </p:nvPr>
        </p:nvGraphicFramePr>
        <p:xfrm>
          <a:off x="457200" y="1052736"/>
          <a:ext cx="7740000" cy="49543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Удельный вес налоговых и неналоговых доходов </a:t>
            </a:r>
            <a:r>
              <a:rPr lang="ru-RU" sz="1400" dirty="0" smtClean="0">
                <a:latin typeface="Georgia" panose="02040502050405020303" pitchFamily="18" charset="0"/>
              </a:rPr>
              <a:t>на </a:t>
            </a:r>
            <a:r>
              <a:rPr lang="ru-RU" sz="1400" dirty="0">
                <a:latin typeface="Georgia" panose="02040502050405020303" pitchFamily="18" charset="0"/>
              </a:rPr>
              <a:t>душу </a:t>
            </a:r>
            <a:r>
              <a:rPr lang="ru-RU" sz="1400" dirty="0" smtClean="0">
                <a:latin typeface="Georgia" panose="02040502050405020303" pitchFamily="18" charset="0"/>
              </a:rPr>
              <a:t>населения (руб./чел.)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1229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4092342"/>
              </p:ext>
            </p:extLst>
          </p:nvPr>
        </p:nvGraphicFramePr>
        <p:xfrm>
          <a:off x="457200" y="1052737"/>
          <a:ext cx="8507288" cy="52559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altLang="ru-RU" sz="1400" dirty="0">
                <a:latin typeface="Georgia" panose="02040502050405020303" pitchFamily="18" charset="0"/>
              </a:rPr>
              <a:t>Изменение структуры межбюджетных трансфертов в </a:t>
            </a:r>
            <a:r>
              <a:rPr lang="ru-RU" altLang="ru-RU" sz="1400" dirty="0" smtClean="0">
                <a:latin typeface="Georgia" panose="02040502050405020303" pitchFamily="18" charset="0"/>
              </a:rPr>
              <a:t>2017-2021 гг. (млн. руб.)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430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432048"/>
          </a:xfrm>
        </p:spPr>
        <p:txBody>
          <a:bodyPr>
            <a:normAutofit/>
          </a:bodyPr>
          <a:lstStyle/>
          <a:p>
            <a:r>
              <a:rPr lang="ru-RU" altLang="ru-RU" sz="1400" dirty="0" smtClean="0">
                <a:latin typeface="Georgia" panose="02040502050405020303" pitchFamily="18" charset="0"/>
              </a:rPr>
              <a:t>Информация о налоговых ставках и льготах по земельному налогу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9533065"/>
              </p:ext>
            </p:extLst>
          </p:nvPr>
        </p:nvGraphicFramePr>
        <p:xfrm>
          <a:off x="107504" y="908720"/>
          <a:ext cx="8712968" cy="555408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52128"/>
                <a:gridCol w="1800200"/>
                <a:gridCol w="370415"/>
                <a:gridCol w="5390225"/>
              </a:tblGrid>
              <a:tr h="29960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и № нормативного правового акта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ставки 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льготы, установленные в городском округе Домодедово дополнительно к льготам, предусмотренным Налоговым кодексом Российской Федерации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</a:tr>
              <a:tr h="3460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земель и (или) вид разрешенного использования земельного участка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9595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«Об</a:t>
                      </a:r>
                      <a:r>
                        <a:rPr lang="ru-RU" sz="8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установлении и введении в действие земельного налога»</a:t>
                      </a:r>
                      <a:endParaRPr lang="ru-RU" sz="8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25.09.2007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№1-4/53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изменениями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22.02.2008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№1-4/77;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14.07.2009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№1-4/200;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31.03.2010 №1-4/271;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29.09.2010 №1-4/320;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16.08.2011 №1-4/387;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11.11.2012 №1-4/404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10.10.2013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№1-4/540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25.07.2014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№1-4/601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12.11.2014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№1-4/615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17.12.2014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№1-4/629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02.03.2015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№1-4/646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22.06.2015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№1-4/661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21.08.2015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№1-4/675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22.10.2015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№1-4/686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09.12.2015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№1-4/697,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12.12.2016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1-4/751</a:t>
                      </a:r>
                    </a:p>
                    <a:p>
                      <a:pPr algn="ctr" fontAlgn="ctr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17.11.2017 </a:t>
                      </a:r>
                    </a:p>
                    <a:p>
                      <a:pPr algn="ctr" fontAlgn="ctr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№1-4/842, </a:t>
                      </a:r>
                    </a:p>
                    <a:p>
                      <a:pPr algn="ctr" fontAlgn="ctr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20.12.2017 </a:t>
                      </a:r>
                    </a:p>
                    <a:p>
                      <a:pPr algn="ctr" fontAlgn="ctr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№1-4/854</a:t>
                      </a:r>
                      <a:endParaRPr kumimoji="0" lang="ru-RU" sz="8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приобретенные (предоставленные) для малоэтажной жилой застройки (в том числе индивидуальной жилой застройки)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0,15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rowSpan="7">
                  <a:txBody>
                    <a:bodyPr/>
                    <a:lstStyle/>
                    <a:p>
                      <a:pPr algn="l" fontAlgn="t"/>
                      <a:r>
                        <a:rPr lang="ru-RU" sz="8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 в размере 100 %: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ветераны и инвалиды Великой Отечественной войны, а также ветераны и инвалиды боевых действий;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-Герои Советского Союза, Герои Российской Федерации, полные кавалеры ордена Славы;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инвалиды I и II групп;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физические лица, имеющие право на получение социальной поддержки в соответствии с Законом Российской Федерации "О  социальной защите граждан, подвергшихся воздействию радиации вследствие катастрофы на Чернобыльской АЭС" (в редакции Закона Российской Федерации от 18 июня 1992 года N 3061-1), в соответствии с Федеральным законом от 26 ноября 1998 года N 175-ФЗ "О социальной защите граждан Российской Федерации, подвергшихся воздействию радиации вследствие аварии в 1957 году на  производственном объединении "Маяк" и сбросов радиоактивных отходов в реку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Теча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 и в соответствии с Федеральным законом от 10 января 2002 года N 2-ФЗ "О социальных гарантиях гражданам, подвергшимся радиационному воздействию вследствие ядерных испытаний на Семипалатинском полигоне", а также участники предотвращения Карибского кризиса 1962 года;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физические лица, принимавшие в составе подразделений особого риска непосредственное участие в испытаниях ядерного и термоядерного оружия, ликвидации аварий ядерных установок на средствах вооружения и военных объектах;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-физические лица, получившие или перенесшие лучевую болезнь или ставшие инвалидами в результате испытаний, учений и иных работ, связанных с любыми видами ядерных установок, включая ядерное оружие и космическую технику;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Герои Социалистического Труда, полные кавалеры ордена Трудовой Славы.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 в размере 50%: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бывшие несовершеннолетние узники фашизма;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члены семей погибших (умерших) инвалидов войны, участников Великой Отечественной войны, ветеранов боевых действий;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труженики тыла;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многодетные семьи, имеющие трех и более детей в возрасте до 18 лет, а также достигших совершеннолетия одного или несколько детей при условии, что совершеннолетние дети обучаются в образовательных организациях всех типов по очной форме обучения и не достигли 23 лет;</a:t>
                      </a:r>
                      <a:r>
                        <a:rPr kumimoji="0" lang="ru-RU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/>
                      </a:r>
                      <a:br>
                        <a:rPr kumimoji="0" lang="ru-RU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граждане, которым присвоено звание "Почетный гражданин городского округа Домодедово", "Почетный гражданин города Домодедово", "Почетный гражданин Домодедовского района";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малоимущие семьи и малоимущие одиноко проживающие граждане, среднедушевой доход которых ниже величины прожиточного минимума, установленного в Московской области на душу населения;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пенсионеры, доход которых ниже двукратной величины прожиточного минимума, установленной в Московской области для пенсионеров.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лица, имеющие статус добровольных пожарных в соответствии со ст. 13 Федерального закона от 06.05.2011 N 100-ФЗ "О добровольной пожарной охране" и стаж работы добровольного пожарного на территории городского округа Домодедово не менее 3-х лет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Освобождаются от налогообложения: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получатели средств бюджета городского округа Домодедово Московской области;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муниципальные бюджетные и автономные учреждения, получающие субсидию из бюджета городского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округа;</a:t>
                      </a:r>
                    </a:p>
                    <a:p>
                      <a:pPr algn="l" fontAlgn="t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государственные учреждения Московской области, вид деятельности которых направлен на сопровождение процедуры оформления права собственности Московской области на объекты недвижимости, включая земельные участки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/>
                </a:tc>
              </a:tr>
              <a:tr h="5731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приобретенные (предоставленные) для личного подсобного хозяйства, садоводства, огородничества или животноводства, а также дачного хозяйства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676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приобретенные (предоставленные) для среднеэтажной жилой застройки, многоэтажной жилой застройки и занятые объектами инженерной инфраструктуры жилищно-коммунального комплекса (за исключением доли в праве на земельный участок, приходящийся на объект, не относящийся к жилищному фонду и к объектам инженерной инфраструктуры жилищно-коммунального комплекса)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60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приобретенные (предоставленные) для индивидуального и кооперативного гаражного строительства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001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отнесенные к землям сельскохозяйственного назначения или к землям в составе зон сельскохозяйственного использования в населенных пунктах и используемые для сельскохозяйственного производства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731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ограниченные в обороте в соответствии с законодательством Российской Федерации, предоставленные для обеспечения обороны, безопасности и таможенных нужд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747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5980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06090"/>
          </a:xfrm>
        </p:spPr>
        <p:txBody>
          <a:bodyPr>
            <a:noAutofit/>
          </a:bodyPr>
          <a:lstStyle/>
          <a:p>
            <a:r>
              <a:rPr lang="ru-RU" altLang="ru-RU" sz="1400" dirty="0" smtClean="0">
                <a:latin typeface="Georgia" panose="02040502050405020303" pitchFamily="18" charset="0"/>
              </a:rPr>
              <a:t>Информация о выпадающих доходах в связи с предоставлением льгот, установленных Решением Совета депутатов городского округа Домодедово от 25.09.2007 №1-4/53 (с учет. изм. и доп.) «</a:t>
            </a:r>
            <a:r>
              <a:rPr lang="ru-RU" sz="1400" dirty="0">
                <a:latin typeface="Georgia" panose="02040502050405020303" pitchFamily="18" charset="0"/>
              </a:rPr>
              <a:t>Об установлении и введении в действие земельного </a:t>
            </a:r>
            <a:r>
              <a:rPr lang="ru-RU" sz="1400" dirty="0" smtClean="0">
                <a:latin typeface="Georgia" panose="02040502050405020303" pitchFamily="18" charset="0"/>
              </a:rPr>
              <a:t>налога»</a:t>
            </a:r>
            <a:r>
              <a:rPr lang="ru-RU" altLang="ru-RU" sz="1400" dirty="0" smtClean="0">
                <a:latin typeface="Georgia" panose="02040502050405020303" pitchFamily="18" charset="0"/>
              </a:rPr>
              <a:t>  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587753"/>
              </p:ext>
            </p:extLst>
          </p:nvPr>
        </p:nvGraphicFramePr>
        <p:xfrm>
          <a:off x="467544" y="1041480"/>
          <a:ext cx="8568952" cy="57201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53068"/>
                <a:gridCol w="1111428"/>
                <a:gridCol w="1080120"/>
                <a:gridCol w="1080120"/>
                <a:gridCol w="975551"/>
                <a:gridCol w="968665"/>
              </a:tblGrid>
              <a:tr h="2563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льготников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факт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ожидаемые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2019 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2020 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2021</a:t>
                      </a:r>
                      <a:r>
                        <a:rPr lang="ru-RU" sz="1000" b="0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</a:tr>
              <a:tr h="25228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Герои Советского Союза, Герои Российской Федерации, полные кавалеры ордена Славы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17 142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17 142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17 142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12 000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12 000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5816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инвалиды I и II групп инвалидности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1 807 508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1 807 508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1 807 508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1 265 255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1 265 255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022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ветеранов и инвалидов Великой Отечественной войны, а также ветеранов и инвалидов боевых действий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1 361 987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1 361 987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1 361 987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953 391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953 391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44544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физических лиц, имеющих право на получение социальной поддержки в соответствии с </a:t>
                      </a:r>
                      <a:r>
                        <a:rPr lang="ru-RU" sz="8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Законом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Российской Федерации "О социальной защите граждан, подвергшихся воздействию радиации вследствие катастрофы на Чернобыльской АЭС" (в редакции </a:t>
                      </a:r>
                      <a:r>
                        <a:rPr lang="ru-RU" sz="8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Закона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Российской Федерации от 18 июня 1992 года N 3061-1), в соответствии с Федеральным </a:t>
                      </a:r>
                      <a:r>
                        <a:rPr lang="ru-RU" sz="8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5"/>
                        </a:rPr>
                        <a:t>законом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 26 ноября 1998 года N 175-ФЗ "О социальной защите граждан Российской Федерации, подвергшихся воздействию радиации вследствие аварии в 1957 году на производственном объединении "Маяк" и сбросов радиоактивных отходов в реку </a:t>
                      </a:r>
                      <a:r>
                        <a:rPr lang="ru-RU" sz="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Теча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 и в соответствии с Федеральным </a:t>
                      </a:r>
                      <a:r>
                        <a:rPr lang="ru-RU" sz="8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6"/>
                        </a:rPr>
                        <a:t>законом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 10 января 2002 года N 2-ФЗ "О социальных гарантиях гражданам, подвергшимся радиационному воздействию вследствие ядерных испытаний на Семипалатинском полигоне"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184 687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184 687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184 687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129 281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129 281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873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физических лиц, принимавших в составе подразделений особого риска непосредственное участие в испытаниях ядерного и термоядерного оружия, ликвидации аварий ядерных установок на средствах вооружения и военных объектах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3 132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3 132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3 132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2 192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2 192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73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пенсионеры, доход которых ниже двукратной величины прожиточного минимума, установленной в Московской области для пенсионеров</a:t>
                      </a:r>
                      <a:endParaRPr lang="ru-RU" sz="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59 485 руб.</a:t>
                      </a:r>
                      <a:endParaRPr lang="ru-RU" sz="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59 485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59 485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41 640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41 640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672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бывшие несовершеннолетние узники фашизма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30 309 руб.</a:t>
                      </a:r>
                      <a:endParaRPr lang="ru-RU" sz="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30 309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30 309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21 216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21 216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64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члены семей погибших (умерших) инвалидов войны, участников Великой Отечественной войны, ветеранов боевых действий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8 493 руб.</a:t>
                      </a:r>
                      <a:endParaRPr lang="ru-RU" sz="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8 493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8 493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5 945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5 945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многодетные семьи, имеющие трех и более детей в возрасте до 18 лет, а также достигших совершеннолетия одного или несколько детей при условии, что совершеннолетние дети обучаются в образовательных организациях всех типов по очной форме обучения и не достигли 23 лет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592 299 руб.</a:t>
                      </a:r>
                      <a:endParaRPr lang="ru-RU" sz="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592 299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592 299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414 609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414 609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граждане, которым присвоено звание «Почетный гражданин городского округа Домодедово», «Почетный гражданин города Домодедово», «Почетный гражданин Домодедовского района»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10 708 руб.</a:t>
                      </a:r>
                      <a:endParaRPr lang="ru-RU" sz="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10 708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10 708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7 496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7 496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923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получатели средств бюджета городского округа Домодедово Московской области;</a:t>
                      </a:r>
                      <a:b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муниципальные бюджетные и автономные учреждения, получающие субсидию из бюджета городского округа;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176 353 873 руб.</a:t>
                      </a:r>
                      <a:endParaRPr lang="ru-RU" sz="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176 353 873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176 353 873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123 447 711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123 447 711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472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432048"/>
          </a:xfrm>
        </p:spPr>
        <p:txBody>
          <a:bodyPr>
            <a:normAutofit/>
          </a:bodyPr>
          <a:lstStyle/>
          <a:p>
            <a:r>
              <a:rPr lang="ru-RU" altLang="ru-RU" sz="1400" dirty="0" smtClean="0">
                <a:latin typeface="Georgia" panose="02040502050405020303" pitchFamily="18" charset="0"/>
              </a:rPr>
              <a:t>Информация о налоговых ставках по налогу на имущество физических лиц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1969903"/>
              </p:ext>
            </p:extLst>
          </p:nvPr>
        </p:nvGraphicFramePr>
        <p:xfrm>
          <a:off x="179512" y="836713"/>
          <a:ext cx="8640960" cy="57934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4256"/>
                <a:gridCol w="4811828"/>
                <a:gridCol w="1524876"/>
              </a:tblGrid>
              <a:tr h="16891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и № нормативного правового акта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ставки 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59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 имущества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</a:tr>
              <a:tr h="256360">
                <a:tc rowSpan="9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pPr algn="ctr"/>
                      <a:r>
                        <a:rPr kumimoji="0"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«Об установлении налога на</a:t>
                      </a:r>
                    </a:p>
                    <a:p>
                      <a:pPr algn="ctr"/>
                      <a:r>
                        <a:rPr kumimoji="0"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имущество физических лиц»</a:t>
                      </a:r>
                    </a:p>
                    <a:p>
                      <a:pPr 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12.11.2014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№1-4/614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 изменениями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14.06.2016 1-4/716</a:t>
                      </a:r>
                    </a:p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от 12.02.2018 №1-4/867, </a:t>
                      </a:r>
                    </a:p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от 13.11.2018 №1-4/920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Квартира, часть квартиры, комната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</a:t>
                      </a:r>
                    </a:p>
                  </a:txBody>
                  <a:tcPr marL="9525" marR="9525" marT="9525" marB="0" anchor="ctr"/>
                </a:tc>
              </a:tr>
              <a:tr h="2671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Жилой дом, часть жилого дома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0,3</a:t>
                      </a:r>
                    </a:p>
                  </a:txBody>
                  <a:tcPr marL="9525" marR="9525" marT="9525" marB="0" anchor="ctr"/>
                </a:tc>
              </a:tr>
              <a:tr h="5517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Объекты  незавершенного строительства в случае, если проектируемым назначением таких объектов является жилой дом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05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Единые недвижимые комплексы, в состав которых входит хотя бы один жилой дом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58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Гаражи и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машино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-места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926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Хозяйственные строения или сооружения, площадь каждого из которых не превышает 50 квадратных метров и которые расположены на земельных участках, предоставленных для ведения личного подсобного, дачного хозяйства, огородничества, садоводства или индивидуального жилищного строительства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351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Объекты налогообложения, включенные в перечень, определяемый в соответствии с пунктом 7 статьи 378.2 Налогового кодекса Российской Федерации, объекты налогообложения, предусмотренные абзацем вторым пункта 10 статьи 378.2 Налогового кодекса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1,5</a:t>
                      </a:r>
                    </a:p>
                  </a:txBody>
                  <a:tcPr marL="9525" marR="9525" marT="9525" marB="0" anchor="ctr"/>
                </a:tc>
              </a:tr>
              <a:tr h="734798">
                <a:tc v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Объекты налогообложения, кадастровая стоимость каждого из которых превышает 300 млн. рублей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151456">
                <a:tc v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Прочие объекты налогообложения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0,5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0217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1622420"/>
              </p:ext>
            </p:extLst>
          </p:nvPr>
        </p:nvGraphicFramePr>
        <p:xfrm>
          <a:off x="467544" y="476672"/>
          <a:ext cx="8281168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3" name="Прямая соединительная линия 2"/>
          <p:cNvCxnSpPr/>
          <p:nvPr/>
        </p:nvCxnSpPr>
        <p:spPr>
          <a:xfrm flipH="1" flipV="1">
            <a:off x="1619250" y="3644900"/>
            <a:ext cx="1152525" cy="1444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H="1">
            <a:off x="468313" y="3644900"/>
            <a:ext cx="11509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>
            <a:off x="2195513" y="4292600"/>
            <a:ext cx="792162" cy="6492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H="1">
            <a:off x="900113" y="4941888"/>
            <a:ext cx="1295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5026" y="-12619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Раздел бюджета «Общегосударственные вопросы»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36799972"/>
              </p:ext>
            </p:extLst>
          </p:nvPr>
        </p:nvGraphicFramePr>
        <p:xfrm>
          <a:off x="522598" y="454667"/>
          <a:ext cx="5345546" cy="31903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7" name="Прямая соединительная линия 6"/>
          <p:cNvCxnSpPr/>
          <p:nvPr/>
        </p:nvCxnSpPr>
        <p:spPr>
          <a:xfrm flipH="1">
            <a:off x="2051050" y="765175"/>
            <a:ext cx="1152525" cy="215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684213" y="981075"/>
            <a:ext cx="13668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4427538" y="1700213"/>
            <a:ext cx="215900" cy="730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4643438" y="1773238"/>
            <a:ext cx="9366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3924300" y="3019312"/>
            <a:ext cx="611188" cy="2873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4535488" y="3306650"/>
            <a:ext cx="10445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845425" y="84138"/>
            <a:ext cx="1173163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13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55476215"/>
              </p:ext>
            </p:extLst>
          </p:nvPr>
        </p:nvGraphicFramePr>
        <p:xfrm>
          <a:off x="502978" y="3717032"/>
          <a:ext cx="8280920" cy="30223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4"/>
                <a:gridCol w="1152128"/>
                <a:gridCol w="1368152"/>
                <a:gridCol w="1296144"/>
                <a:gridCol w="864096"/>
                <a:gridCol w="864096"/>
              </a:tblGrid>
              <a:tr h="478893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(ожидаемое исполнение)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1183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1 165,4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1 140,0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1 043,0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1 042,6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1 042,8</a:t>
                      </a:r>
                    </a:p>
                  </a:txBody>
                  <a:tcPr marL="9525" marR="9525" marT="9525" marB="0" anchor="ctr"/>
                </a:tc>
              </a:tr>
              <a:tr h="411837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высшего должностного лица субъекта Российской Федерации и муниципального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3,8</a:t>
                      </a:r>
                    </a:p>
                  </a:txBody>
                  <a:tcPr marL="9525" marR="9525" marT="9525" marB="0" anchor="ctr"/>
                </a:tc>
              </a:tr>
              <a:tr h="4969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законодательных (представительных) органов государственной власти и представительных органов муниципальных образований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11,2</a:t>
                      </a:r>
                    </a:p>
                  </a:txBody>
                  <a:tcPr marL="9525" marR="9525" marT="9525" marB="0" anchor="ctr"/>
                </a:tc>
              </a:tr>
              <a:tr h="41183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Правительства РФ, высших исполнительных органов государственной власти субъектов РФ, местных администраций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298,8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345,4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395,6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397,7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397,7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436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проведения выборов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референдумов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436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Резервные фонды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</a:t>
                      </a:r>
                    </a:p>
                  </a:txBody>
                  <a:tcPr marL="9525" marR="9525" marT="9525" marB="0" anchor="ctr"/>
                </a:tc>
              </a:tr>
              <a:tr h="2537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общегосударственные вопросы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850,2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769,9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627,1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622,9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623,1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39552" y="2492896"/>
            <a:ext cx="129614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Другие общегосударственные вопросы</a:t>
            </a:r>
          </a:p>
          <a:p>
            <a:pPr algn="ctr"/>
            <a:endParaRPr lang="ru-RU" sz="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627,1 (60%)</a:t>
            </a:r>
          </a:p>
          <a:p>
            <a:pPr algn="ctr"/>
            <a:endParaRPr lang="ru-RU" sz="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79296" cy="562074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«Национальная безопасность и правоохранительная деятельность»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235825" y="765175"/>
            <a:ext cx="117475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1"/>
          </p:nvPr>
        </p:nvGraphicFramePr>
        <p:xfrm>
          <a:off x="522672" y="918592"/>
          <a:ext cx="5417480" cy="2654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21653405"/>
              </p:ext>
            </p:extLst>
          </p:nvPr>
        </p:nvGraphicFramePr>
        <p:xfrm>
          <a:off x="539552" y="4005064"/>
          <a:ext cx="8352924" cy="2759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5359"/>
                <a:gridCol w="1287513"/>
                <a:gridCol w="1287513"/>
                <a:gridCol w="1287513"/>
                <a:gridCol w="1287513"/>
                <a:gridCol w="1287513"/>
              </a:tblGrid>
              <a:tr h="635099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(ожидаемое исполнение)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71341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68,7</a:t>
                      </a:r>
                    </a:p>
                  </a:txBody>
                  <a:tcPr marL="9525" marR="9525" marT="9525" marB="0" anchor="ctr"/>
                </a:tc>
              </a:tr>
              <a:tr h="671341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Защита населения и территории от чрезвычайных ситуаций природного и техногенного характера, гражданская оборона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25,5</a:t>
                      </a:r>
                    </a:p>
                  </a:txBody>
                  <a:tcPr marL="9525" marR="9525" marT="9525" marB="0" anchor="ctr"/>
                </a:tc>
              </a:tr>
              <a:tr h="78179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национальной безопасности и правоохранительной деятельности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43,2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rmAutofit/>
          </a:bodyPr>
          <a:lstStyle/>
          <a:p>
            <a:pPr marL="137160" indent="0"/>
            <a:r>
              <a:rPr lang="ru-RU" sz="1400" dirty="0">
                <a:latin typeface="Georgia" panose="02040502050405020303" pitchFamily="18" charset="0"/>
              </a:rPr>
              <a:t>Социально-экономические условия реализации бюджетной и налоговой политики Московской области</a:t>
            </a:r>
          </a:p>
        </p:txBody>
      </p:sp>
      <p:sp>
        <p:nvSpPr>
          <p:cNvPr id="14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968592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Базируясь на ключевых параметрах прогноза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 - экономического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городского округа Домодедово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2019-2021 годов, определены подходы к формированию бюджетной и налоговой политики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округа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основные параметры проекта бюджета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городского округа Домодедово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трехлетний период. Проект бюджета сформирован на основе первого (базового) варианта прогноза, который отражает сложившуюся тенденцию развития экономики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городского округа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Домодедово.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7209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4944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«Национальная экономика»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925303919"/>
              </p:ext>
            </p:extLst>
          </p:nvPr>
        </p:nvGraphicFramePr>
        <p:xfrm>
          <a:off x="467544" y="666564"/>
          <a:ext cx="5328839" cy="3076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0" name="Прямая соединительная линия 9"/>
          <p:cNvCxnSpPr/>
          <p:nvPr/>
        </p:nvCxnSpPr>
        <p:spPr>
          <a:xfrm flipV="1">
            <a:off x="3995738" y="2204864"/>
            <a:ext cx="360362" cy="2889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4356100" y="2204864"/>
            <a:ext cx="79216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7753350" y="188913"/>
            <a:ext cx="117475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9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25257431"/>
              </p:ext>
            </p:extLst>
          </p:nvPr>
        </p:nvGraphicFramePr>
        <p:xfrm>
          <a:off x="688895" y="3793113"/>
          <a:ext cx="8239205" cy="28451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9280"/>
                <a:gridCol w="1269985"/>
                <a:gridCol w="1269985"/>
                <a:gridCol w="1269985"/>
                <a:gridCol w="1269985"/>
                <a:gridCol w="1269985"/>
              </a:tblGrid>
              <a:tr h="507745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(ожидаемое исполнение)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25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534,3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939,7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559,4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547,4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547,4</a:t>
                      </a:r>
                    </a:p>
                  </a:txBody>
                  <a:tcPr marL="9525" marR="9525" marT="9525" marB="0" anchor="ctr"/>
                </a:tc>
              </a:tr>
              <a:tr h="3725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Сельское хозяйство и рыболовство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</a:t>
                      </a:r>
                    </a:p>
                  </a:txBody>
                  <a:tcPr marL="9525" marR="9525" marT="9525" marB="0" anchor="ctr"/>
                </a:tc>
              </a:tr>
              <a:tr h="3725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Транспорт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100,6</a:t>
                      </a:r>
                    </a:p>
                  </a:txBody>
                  <a:tcPr marL="9525" marR="9525" marT="9525" marB="0" anchor="ctr"/>
                </a:tc>
              </a:tr>
              <a:tr h="3725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Дорожное хозяйство (дорожные фонды)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424,1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769,7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407,9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389,3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389,3</a:t>
                      </a:r>
                    </a:p>
                  </a:txBody>
                  <a:tcPr marL="9525" marR="9525" marT="9525" marB="0" anchor="ctr"/>
                </a:tc>
              </a:tr>
              <a:tr h="3725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Связь и информатика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13,0</a:t>
                      </a:r>
                    </a:p>
                  </a:txBody>
                  <a:tcPr marL="9525" marR="9525" marT="9525" marB="0" anchor="ctr"/>
                </a:tc>
              </a:tr>
              <a:tr h="4338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национальной экономики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42,5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2598" y="34944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«Жилищно-коммунальное хозяйство»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464422221"/>
              </p:ext>
            </p:extLst>
          </p:nvPr>
        </p:nvGraphicFramePr>
        <p:xfrm>
          <a:off x="395536" y="620688"/>
          <a:ext cx="5472608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Прямая соединительная линия 5"/>
          <p:cNvCxnSpPr/>
          <p:nvPr/>
        </p:nvCxnSpPr>
        <p:spPr>
          <a:xfrm flipH="1" flipV="1">
            <a:off x="1547813" y="1571625"/>
            <a:ext cx="503237" cy="35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468313" y="1557338"/>
            <a:ext cx="10795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3924300" y="2744788"/>
            <a:ext cx="576263" cy="1079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4500563" y="2852738"/>
            <a:ext cx="9350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08" name="TextBox 18"/>
          <p:cNvSpPr txBox="1">
            <a:spLocks noChangeArrowheads="1"/>
          </p:cNvSpPr>
          <p:nvPr/>
        </p:nvSpPr>
        <p:spPr bwMode="auto">
          <a:xfrm>
            <a:off x="2329813" y="1844824"/>
            <a:ext cx="1150937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973,2</a:t>
            </a:r>
          </a:p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(100%)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48588" y="188913"/>
            <a:ext cx="117475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12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915874513"/>
              </p:ext>
            </p:extLst>
          </p:nvPr>
        </p:nvGraphicFramePr>
        <p:xfrm>
          <a:off x="468313" y="3717032"/>
          <a:ext cx="8166771" cy="26350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671"/>
                <a:gridCol w="1258820"/>
                <a:gridCol w="1258820"/>
                <a:gridCol w="1258820"/>
                <a:gridCol w="1258820"/>
                <a:gridCol w="1258820"/>
              </a:tblGrid>
              <a:tr h="505876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(ожидаемое исполнение)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216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889,1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1 413,4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973,2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1 146,0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823,7</a:t>
                      </a:r>
                    </a:p>
                  </a:txBody>
                  <a:tcPr marL="9525" marR="9525" marT="9525" marB="0" anchor="ctr"/>
                </a:tc>
              </a:tr>
              <a:tr h="5216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Жилищное хозяйство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339,9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69,5</a:t>
                      </a:r>
                    </a:p>
                  </a:txBody>
                  <a:tcPr marL="9525" marR="9525" marT="9525" marB="0" anchor="ctr"/>
                </a:tc>
              </a:tr>
              <a:tr h="521603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Коммунальное хозяйство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217,3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284,2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350,6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331,2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9,5</a:t>
                      </a:r>
                    </a:p>
                  </a:txBody>
                  <a:tcPr marL="9525" marR="9525" marT="9525" marB="0" anchor="ctr"/>
                </a:tc>
              </a:tr>
              <a:tr h="5216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Благоустройство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583,6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789,3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556,7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744,7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744,7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9309" y="188640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</a:t>
            </a:r>
            <a:r>
              <a:rPr lang="ru-RU" sz="1400" dirty="0">
                <a:latin typeface="Georgia" panose="02040502050405020303" pitchFamily="18" charset="0"/>
              </a:rPr>
              <a:t>«Охрана окружающей среды»</a:t>
            </a:r>
          </a:p>
        </p:txBody>
      </p:sp>
      <p:graphicFrame>
        <p:nvGraphicFramePr>
          <p:cNvPr id="26627" name="Объект 3"/>
          <p:cNvGraphicFramePr>
            <a:graphicFrameLocks noGrp="1"/>
          </p:cNvGraphicFramePr>
          <p:nvPr>
            <p:ph sz="half" idx="1"/>
          </p:nvPr>
        </p:nvGraphicFramePr>
        <p:xfrm>
          <a:off x="454025" y="785813"/>
          <a:ext cx="5248275" cy="2765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102" r:id="rId3" imgW="5249111" imgH="2767824" progId="Excel.Chart.8">
                  <p:embed/>
                </p:oleObj>
              </mc:Choice>
              <mc:Fallback>
                <p:oleObj r:id="rId3" imgW="5249111" imgH="2767824" progId="Excel.Chart.8">
                  <p:embed/>
                  <p:pic>
                    <p:nvPicPr>
                      <p:cNvPr id="0" name="Объект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025" y="785813"/>
                        <a:ext cx="5248275" cy="2765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753350" y="342900"/>
            <a:ext cx="117475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5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81989908"/>
              </p:ext>
            </p:extLst>
          </p:nvPr>
        </p:nvGraphicFramePr>
        <p:xfrm>
          <a:off x="539553" y="4005064"/>
          <a:ext cx="8166771" cy="20267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671"/>
                <a:gridCol w="1258820"/>
                <a:gridCol w="1258820"/>
                <a:gridCol w="1258820"/>
                <a:gridCol w="1258820"/>
                <a:gridCol w="1258820"/>
              </a:tblGrid>
              <a:tr h="466105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(ожидаемое исполнение)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19,5</a:t>
                      </a:r>
                    </a:p>
                  </a:txBody>
                  <a:tcPr marL="9525" marR="9525" marT="9525" marB="0" anchor="ctr"/>
                </a:tc>
              </a:tr>
              <a:tr h="49270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Охрана объектов растительного и животного мира  и среды их обитания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19,5</a:t>
                      </a:r>
                    </a:p>
                  </a:txBody>
                  <a:tcPr marL="9525" marR="9525" marT="9525" marB="0" anchor="ctr"/>
                </a:tc>
              </a:tr>
              <a:tr h="49270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Другие вопросы в области охраны окружающей среды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cxnSp>
        <p:nvCxnSpPr>
          <p:cNvPr id="4" name="Прямая соединительная линия 3"/>
          <p:cNvCxnSpPr/>
          <p:nvPr/>
        </p:nvCxnSpPr>
        <p:spPr>
          <a:xfrm flipV="1">
            <a:off x="4067944" y="1772816"/>
            <a:ext cx="36004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427984" y="1772816"/>
            <a:ext cx="9361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«Образование»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27651" name="TextBox 19"/>
          <p:cNvSpPr txBox="1">
            <a:spLocks noChangeArrowheads="1"/>
          </p:cNvSpPr>
          <p:nvPr/>
        </p:nvSpPr>
        <p:spPr bwMode="auto">
          <a:xfrm>
            <a:off x="2195736" y="2132856"/>
            <a:ext cx="1117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4 794,7</a:t>
            </a:r>
          </a:p>
          <a:p>
            <a:pPr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(100%)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804150" y="188913"/>
            <a:ext cx="117475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14" name="Объект 1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968296755"/>
              </p:ext>
            </p:extLst>
          </p:nvPr>
        </p:nvGraphicFramePr>
        <p:xfrm>
          <a:off x="395536" y="450776"/>
          <a:ext cx="4824535" cy="30761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31208677"/>
              </p:ext>
            </p:extLst>
          </p:nvPr>
        </p:nvGraphicFramePr>
        <p:xfrm>
          <a:off x="467544" y="3645024"/>
          <a:ext cx="8439348" cy="30283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5173"/>
                <a:gridCol w="1300835"/>
                <a:gridCol w="1300835"/>
                <a:gridCol w="1300835"/>
                <a:gridCol w="1300835"/>
                <a:gridCol w="1300835"/>
              </a:tblGrid>
              <a:tr h="186081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(ожидаемое исполнение)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3 579,1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3 877,3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4 794,7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3 751,3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3 729,0</a:t>
                      </a:r>
                    </a:p>
                  </a:txBody>
                  <a:tcPr marL="9525" marR="9525" marT="9525" marB="0" anchor="ctr"/>
                </a:tc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Дошкольное образование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1 139,6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1 264,6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1 502,4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1 283,4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1 283,4</a:t>
                      </a:r>
                    </a:p>
                  </a:txBody>
                  <a:tcPr marL="9525" marR="9525" marT="9525" marB="0" anchor="ctr"/>
                </a:tc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образование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1 945,2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2 184,2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2 760,3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1 948,4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1 948,4</a:t>
                      </a:r>
                    </a:p>
                  </a:txBody>
                  <a:tcPr marL="9525" marR="9525" marT="9525" marB="0" anchor="ctr"/>
                </a:tc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Дополнительное образование детей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297,6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393,5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371,1</a:t>
                      </a:r>
                    </a:p>
                  </a:txBody>
                  <a:tcPr marL="9525" marR="9525" marT="9525" marB="0" anchor="ctr"/>
                </a:tc>
              </a:tr>
              <a:tr h="41299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Профессиональная подготовка, переподготовка и повышение квалификации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29,2</a:t>
                      </a:r>
                    </a:p>
                  </a:txBody>
                  <a:tcPr marL="9525" marR="9525" marT="9525" marB="0" anchor="ctr"/>
                </a:tc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Молодежная политика и оздоровление детей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38,8</a:t>
                      </a:r>
                    </a:p>
                  </a:txBody>
                  <a:tcPr marL="9525" marR="9525" marT="9525" marB="0" anchor="ctr"/>
                </a:tc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</a:t>
            </a:r>
            <a:r>
              <a:rPr lang="ru-RU" sz="1400" dirty="0">
                <a:latin typeface="Georgia" panose="02040502050405020303" pitchFamily="18" charset="0"/>
              </a:rPr>
              <a:t>«Культура и кинематография»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half" idx="1"/>
          </p:nvPr>
        </p:nvGraphicFramePr>
        <p:xfrm>
          <a:off x="187450" y="625451"/>
          <a:ext cx="5832648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8676" name="TextBox 4"/>
          <p:cNvSpPr txBox="1">
            <a:spLocks noChangeArrowheads="1"/>
          </p:cNvSpPr>
          <p:nvPr/>
        </p:nvSpPr>
        <p:spPr bwMode="auto">
          <a:xfrm>
            <a:off x="2473325" y="2133600"/>
            <a:ext cx="1152525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latin typeface="Times New Roman" pitchFamily="18" charset="0"/>
                <a:cs typeface="Times New Roman" pitchFamily="18" charset="0"/>
              </a:rPr>
              <a:t>551,7</a:t>
            </a:r>
          </a:p>
          <a:p>
            <a:pPr algn="ctr"/>
            <a:r>
              <a:rPr lang="ru-RU">
                <a:latin typeface="Times New Roman" pitchFamily="18" charset="0"/>
                <a:cs typeface="Times New Roman" pitchFamily="18" charset="0"/>
              </a:rPr>
              <a:t>(100%)</a:t>
            </a: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flipH="1">
            <a:off x="1763713" y="1052513"/>
            <a:ext cx="6477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>
            <a:spLocks noChangeArrowheads="1"/>
          </p:cNvSpPr>
          <p:nvPr/>
        </p:nvSpPr>
        <p:spPr bwMode="auto">
          <a:xfrm rot="10795217" flipV="1">
            <a:off x="7524750" y="404813"/>
            <a:ext cx="13731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2411413" y="1052513"/>
            <a:ext cx="360362" cy="431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75211113"/>
              </p:ext>
            </p:extLst>
          </p:nvPr>
        </p:nvGraphicFramePr>
        <p:xfrm>
          <a:off x="539552" y="4005064"/>
          <a:ext cx="8064896" cy="26041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9311"/>
                <a:gridCol w="1243117"/>
                <a:gridCol w="1243117"/>
                <a:gridCol w="1243117"/>
                <a:gridCol w="1243117"/>
                <a:gridCol w="1243117"/>
              </a:tblGrid>
              <a:tr h="624321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(ожидаемое исполнение)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599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475,4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551,7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477,1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440,4</a:t>
                      </a:r>
                    </a:p>
                  </a:txBody>
                  <a:tcPr marL="9525" marR="9525" marT="9525" marB="0" anchor="ctr"/>
                </a:tc>
              </a:tr>
              <a:tr h="6599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421,3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526,9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452,3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415,6</a:t>
                      </a:r>
                    </a:p>
                  </a:txBody>
                  <a:tcPr marL="9525" marR="9525" marT="9525" marB="0" anchor="ctr"/>
                </a:tc>
              </a:tr>
              <a:tr h="6599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культуры,  кинематографии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24,8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</a:t>
            </a:r>
            <a:r>
              <a:rPr lang="ru-RU" sz="1400" dirty="0">
                <a:latin typeface="Georgia" panose="02040502050405020303" pitchFamily="18" charset="0"/>
              </a:rPr>
              <a:t>«Социальная политика»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half" idx="1"/>
          </p:nvPr>
        </p:nvGraphicFramePr>
        <p:xfrm>
          <a:off x="400299" y="915070"/>
          <a:ext cx="4824535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9700" name="TextBox 4"/>
          <p:cNvSpPr txBox="1">
            <a:spLocks noChangeArrowheads="1"/>
          </p:cNvSpPr>
          <p:nvPr/>
        </p:nvSpPr>
        <p:spPr bwMode="auto">
          <a:xfrm>
            <a:off x="2195513" y="2060575"/>
            <a:ext cx="1223962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latin typeface="Times New Roman" pitchFamily="18" charset="0"/>
                <a:cs typeface="Times New Roman" pitchFamily="18" charset="0"/>
              </a:rPr>
              <a:t>285,5</a:t>
            </a:r>
          </a:p>
          <a:p>
            <a:pPr algn="ctr"/>
            <a:r>
              <a:rPr lang="ru-RU">
                <a:latin typeface="Times New Roman" pitchFamily="18" charset="0"/>
                <a:cs typeface="Times New Roman" pitchFamily="18" charset="0"/>
              </a:rPr>
              <a:t>(100%)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799388" y="333375"/>
            <a:ext cx="1173162" cy="3063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8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460111695"/>
              </p:ext>
            </p:extLst>
          </p:nvPr>
        </p:nvGraphicFramePr>
        <p:xfrm>
          <a:off x="539553" y="4005064"/>
          <a:ext cx="8166771" cy="25194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671"/>
                <a:gridCol w="1258820"/>
                <a:gridCol w="1258820"/>
                <a:gridCol w="1258820"/>
                <a:gridCol w="1258820"/>
                <a:gridCol w="1258820"/>
              </a:tblGrid>
              <a:tr h="466105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(ожидаемое исполнение)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288,4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285,5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271,2</a:t>
                      </a:r>
                    </a:p>
                  </a:txBody>
                  <a:tcPr marL="9525" marR="9525" marT="9525" marB="0" anchor="ctr"/>
                </a:tc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Пенсионное обеспечение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15,1</a:t>
                      </a:r>
                    </a:p>
                  </a:txBody>
                  <a:tcPr marL="9525" marR="9525" marT="9525" marB="0" anchor="ctr"/>
                </a:tc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Социальное обеспечение населения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177,3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148,6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155,7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160,8</a:t>
                      </a:r>
                    </a:p>
                  </a:txBody>
                  <a:tcPr marL="9525" marR="9525" marT="9525" marB="0" anchor="ctr"/>
                </a:tc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Охрана семьи и детства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95,2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2840" y="116632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</a:t>
            </a:r>
            <a:r>
              <a:rPr lang="ru-RU" sz="1400" dirty="0">
                <a:latin typeface="Georgia" panose="02040502050405020303" pitchFamily="18" charset="0"/>
              </a:rPr>
              <a:t>«Физическая культура и спорт»</a:t>
            </a:r>
          </a:p>
        </p:txBody>
      </p:sp>
      <p:graphicFrame>
        <p:nvGraphicFramePr>
          <p:cNvPr id="30723" name="Объект 3"/>
          <p:cNvGraphicFramePr>
            <a:graphicFrameLocks noGrp="1"/>
          </p:cNvGraphicFramePr>
          <p:nvPr>
            <p:ph sz="half" idx="1"/>
          </p:nvPr>
        </p:nvGraphicFramePr>
        <p:xfrm>
          <a:off x="406400" y="641350"/>
          <a:ext cx="5080000" cy="305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02" r:id="rId3" imgW="5078408" imgH="3054361" progId="Excel.Chart.8">
                  <p:embed/>
                </p:oleObj>
              </mc:Choice>
              <mc:Fallback>
                <p:oleObj r:id="rId3" imgW="5078408" imgH="3054361" progId="Excel.Chart.8">
                  <p:embed/>
                  <p:pic>
                    <p:nvPicPr>
                      <p:cNvPr id="0" name="Объект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400" y="641350"/>
                        <a:ext cx="5080000" cy="3054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7740650" y="312738"/>
            <a:ext cx="1173163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5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049288219"/>
              </p:ext>
            </p:extLst>
          </p:nvPr>
        </p:nvGraphicFramePr>
        <p:xfrm>
          <a:off x="539553" y="4005064"/>
          <a:ext cx="8166771" cy="10413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671"/>
                <a:gridCol w="1258820"/>
                <a:gridCol w="1258820"/>
                <a:gridCol w="1258820"/>
                <a:gridCol w="1258820"/>
                <a:gridCol w="1258820"/>
              </a:tblGrid>
              <a:tr h="466105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(ожидаемое исполнение)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325,3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238,7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228,8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203,2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203,2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</a:t>
            </a:r>
            <a:r>
              <a:rPr lang="ru-RU" sz="1400" dirty="0">
                <a:latin typeface="Georgia" panose="02040502050405020303" pitchFamily="18" charset="0"/>
              </a:rPr>
              <a:t>«Средства массовой информации »</a:t>
            </a:r>
          </a:p>
        </p:txBody>
      </p:sp>
      <p:graphicFrame>
        <p:nvGraphicFramePr>
          <p:cNvPr id="31747" name="Объект 3"/>
          <p:cNvGraphicFramePr>
            <a:graphicFrameLocks noGrp="1"/>
          </p:cNvGraphicFramePr>
          <p:nvPr>
            <p:ph sz="half" idx="1"/>
          </p:nvPr>
        </p:nvGraphicFramePr>
        <p:xfrm>
          <a:off x="471488" y="569913"/>
          <a:ext cx="5360987" cy="3125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26" r:id="rId3" imgW="5364945" imgH="3127519" progId="Excel.Chart.8">
                  <p:embed/>
                </p:oleObj>
              </mc:Choice>
              <mc:Fallback>
                <p:oleObj r:id="rId3" imgW="5364945" imgH="3127519" progId="Excel.Chart.8">
                  <p:embed/>
                  <p:pic>
                    <p:nvPicPr>
                      <p:cNvPr id="0" name="Объект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488" y="569913"/>
                        <a:ext cx="5360987" cy="3125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Прямая соединительная линия 5"/>
          <p:cNvCxnSpPr/>
          <p:nvPr/>
        </p:nvCxnSpPr>
        <p:spPr>
          <a:xfrm flipV="1">
            <a:off x="3419475" y="1196975"/>
            <a:ext cx="504825" cy="215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3924300" y="1196975"/>
            <a:ext cx="9350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H="1">
            <a:off x="1420813" y="2349500"/>
            <a:ext cx="774700" cy="215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522288" y="2565400"/>
            <a:ext cx="8985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596188" y="306388"/>
            <a:ext cx="1173162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11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87864193"/>
              </p:ext>
            </p:extLst>
          </p:nvPr>
        </p:nvGraphicFramePr>
        <p:xfrm>
          <a:off x="539553" y="4005064"/>
          <a:ext cx="8166771" cy="26041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671"/>
                <a:gridCol w="1258820"/>
                <a:gridCol w="1258820"/>
                <a:gridCol w="1258820"/>
                <a:gridCol w="1258820"/>
                <a:gridCol w="1258820"/>
              </a:tblGrid>
              <a:tr h="624321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(ожидаемое исполнение)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5994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54,6</a:t>
                      </a:r>
                    </a:p>
                  </a:txBody>
                  <a:tcPr marL="9525" marR="9525" marT="9525" marB="0" anchor="ctr"/>
                </a:tc>
              </a:tr>
              <a:tr h="65994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Телевидение и радиовещание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14,0</a:t>
                      </a:r>
                    </a:p>
                  </a:txBody>
                  <a:tcPr marL="9525" marR="9525" marT="9525" marB="0" anchor="ctr"/>
                </a:tc>
              </a:tr>
              <a:tr h="65994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Периодическая печать и издательства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40,6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41683" y="124743"/>
            <a:ext cx="86868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z="1400" dirty="0">
                <a:latin typeface="Georgia" panose="02040502050405020303" pitchFamily="18" charset="0"/>
              </a:rPr>
              <a:t>Расходы бюджета городского округа в </a:t>
            </a:r>
            <a:r>
              <a:rPr lang="ru-RU" altLang="ru-RU" sz="1400" dirty="0" smtClean="0">
                <a:latin typeface="Georgia" panose="02040502050405020303" pitchFamily="18" charset="0"/>
              </a:rPr>
              <a:t>2019-2021 годах </a:t>
            </a:r>
            <a:r>
              <a:rPr lang="ru-RU" altLang="ru-RU" sz="1400" dirty="0">
                <a:latin typeface="Georgia" panose="02040502050405020303" pitchFamily="18" charset="0"/>
              </a:rPr>
              <a:t/>
            </a:r>
            <a:br>
              <a:rPr lang="ru-RU" altLang="ru-RU" sz="1400" dirty="0">
                <a:latin typeface="Georgia" panose="02040502050405020303" pitchFamily="18" charset="0"/>
              </a:rPr>
            </a:br>
            <a:r>
              <a:rPr lang="ru-RU" altLang="ru-RU" sz="1400" dirty="0">
                <a:latin typeface="Georgia" panose="02040502050405020303" pitchFamily="18" charset="0"/>
              </a:rPr>
              <a:t>по </a:t>
            </a:r>
            <a:r>
              <a:rPr lang="ru-RU" altLang="ru-RU" sz="1400" dirty="0" smtClean="0">
                <a:latin typeface="Georgia" panose="02040502050405020303" pitchFamily="18" charset="0"/>
              </a:rPr>
              <a:t>программам</a:t>
            </a:r>
            <a:endParaRPr lang="ru-RU" sz="1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0698602"/>
              </p:ext>
            </p:extLst>
          </p:nvPr>
        </p:nvGraphicFramePr>
        <p:xfrm>
          <a:off x="467544" y="758825"/>
          <a:ext cx="8280924" cy="59146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735"/>
                <a:gridCol w="3275657"/>
                <a:gridCol w="936104"/>
                <a:gridCol w="1080120"/>
                <a:gridCol w="936104"/>
                <a:gridCol w="864096"/>
                <a:gridCol w="936108"/>
              </a:tblGrid>
              <a:tr h="3137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E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E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(ожидаемое исполнение)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137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Культура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463,5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480,6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504,0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440,4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440,4</a:t>
                      </a:r>
                    </a:p>
                  </a:txBody>
                  <a:tcPr marL="9525" marR="9525" marT="9525" marB="0" anchor="ctr"/>
                </a:tc>
              </a:tr>
              <a:tr h="3137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Развитие образования и воспитания в городском округе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3 576,0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3 898,0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4 827,5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3 784,1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3 761,8</a:t>
                      </a:r>
                    </a:p>
                  </a:txBody>
                  <a:tcPr marL="9525" marR="9525" marT="9525" marB="0" anchor="ctr"/>
                </a:tc>
              </a:tr>
              <a:tr h="3137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Социальная защита населения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118,9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148,0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156,3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163,4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167,4</a:t>
                      </a:r>
                    </a:p>
                  </a:txBody>
                  <a:tcPr marL="9525" marR="9525" marT="9525" marB="0" anchor="ctr"/>
                </a:tc>
              </a:tr>
              <a:tr h="3137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Спорт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359,6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287,6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267,5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242,0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242,0</a:t>
                      </a:r>
                    </a:p>
                  </a:txBody>
                  <a:tcPr marL="9525" marR="9525" marT="9525" marB="0" anchor="ctr"/>
                </a:tc>
              </a:tr>
              <a:tr h="4254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Сельское хозяйство городского округа Домодедово Московской области на 2014-2020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5,2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5,2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5,6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5,6</a:t>
                      </a:r>
                    </a:p>
                  </a:txBody>
                  <a:tcPr marL="9525" marR="9525" marT="9525" marB="0" anchor="ctr"/>
                </a:tc>
              </a:tr>
              <a:tr h="3137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Экология и окружающая среда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9,5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23,2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14,8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18,1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18,1</a:t>
                      </a:r>
                    </a:p>
                  </a:txBody>
                  <a:tcPr marL="9525" marR="9525" marT="9525" marB="0" anchor="ctr"/>
                </a:tc>
              </a:tr>
              <a:tr h="3137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Безопасность населения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40,1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79,0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57,0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70,7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70,7</a:t>
                      </a:r>
                    </a:p>
                  </a:txBody>
                  <a:tcPr marL="9525" marR="9525" marT="9525" marB="0" anchor="ctr"/>
                </a:tc>
              </a:tr>
              <a:tr h="3137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Жилище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118,6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38,2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55,4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34,7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29,9</a:t>
                      </a:r>
                    </a:p>
                  </a:txBody>
                  <a:tcPr marL="9525" marR="9525" marT="9525" marB="0" anchor="ctr"/>
                </a:tc>
              </a:tr>
              <a:tr h="3137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современной комфортной городской среды на территории городского округа Домодедово на 2018-2022 годы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689,4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1 081,4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609,2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747,8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747,8</a:t>
                      </a:r>
                    </a:p>
                  </a:txBody>
                  <a:tcPr marL="9525" marR="9525" marT="9525" marB="0" anchor="ctr"/>
                </a:tc>
              </a:tr>
              <a:tr h="3137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Предпринимательство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27,3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59,4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53,2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61,7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61,7</a:t>
                      </a:r>
                    </a:p>
                  </a:txBody>
                  <a:tcPr marL="9525" marR="9525" marT="9525" marB="0" anchor="ctr"/>
                </a:tc>
              </a:tr>
              <a:tr h="3137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Эффективная власть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1 174,3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1 130,7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957,3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953,4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953,2</a:t>
                      </a:r>
                    </a:p>
                  </a:txBody>
                  <a:tcPr marL="9525" marR="9525" marT="9525" marB="0" anchor="ctr"/>
                </a:tc>
              </a:tr>
              <a:tr h="3137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системы информирования населения о деятельности органов местного самоуправления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30,9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51,4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62,5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62,5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62,5</a:t>
                      </a:r>
                    </a:p>
                  </a:txBody>
                  <a:tcPr marL="9525" marR="9525" marT="9525" marB="0" anchor="ctr"/>
                </a:tc>
              </a:tr>
              <a:tr h="3137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Развитие и функционирование дорожно-транспортного комплекса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480,8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869,4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502,9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575,5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570,9</a:t>
                      </a:r>
                    </a:p>
                  </a:txBody>
                  <a:tcPr marL="9525" marR="9525" marT="9525" marB="0" anchor="ctr"/>
                </a:tc>
              </a:tr>
              <a:tr h="4254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Архитектура и градостроительство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23,7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34,3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31,7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32,7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32,7</a:t>
                      </a:r>
                    </a:p>
                  </a:txBody>
                  <a:tcPr marL="9525" marR="9525" marT="9525" marB="0" anchor="ctr"/>
                </a:tc>
              </a:tr>
              <a:tr h="3137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и развитие инженерной инфраструктуры и </a:t>
                      </a:r>
                      <a:r>
                        <a:rPr lang="ru-RU" sz="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территории городского округа Домодедово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2018-2022 г.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167,9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284,2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352,4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368,0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9,5</a:t>
                      </a:r>
                    </a:p>
                  </a:txBody>
                  <a:tcPr marL="9525" marR="9525" marT="9525" marB="0" anchor="ctr"/>
                </a:tc>
              </a:tr>
              <a:tr h="3137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Газификация сельских населенных пунктов городского округа Домодедово Московской области на 2015-2019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0,1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Cyr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004174" y="352880"/>
            <a:ext cx="904875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9435538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Программные </a:t>
            </a:r>
            <a:r>
              <a:rPr lang="ru-RU" sz="1400" dirty="0" smtClean="0">
                <a:latin typeface="Georgia" panose="02040502050405020303" pitchFamily="18" charset="0"/>
              </a:rPr>
              <a:t>расходы                                                                                                                 </a:t>
            </a:r>
            <a:r>
              <a:rPr lang="ru-RU" sz="1400" dirty="0" err="1" smtClean="0">
                <a:latin typeface="Georgia" panose="02040502050405020303" pitchFamily="18" charset="0"/>
              </a:rPr>
              <a:t>млн.руб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2760378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Численность постоянного населения                       </a:t>
            </a:r>
            <a:r>
              <a:rPr lang="ru-RU" sz="1400" dirty="0" smtClean="0">
                <a:latin typeface="Georgia" panose="02040502050405020303" pitchFamily="18" charset="0"/>
              </a:rPr>
              <a:t>                                                   </a:t>
            </a:r>
            <a:r>
              <a:rPr lang="ru-RU" sz="1400" dirty="0">
                <a:latin typeface="Georgia" panose="02040502050405020303" pitchFamily="18" charset="0"/>
              </a:rPr>
              <a:t>(тыс. </a:t>
            </a:r>
            <a:r>
              <a:rPr lang="ru-RU" sz="1400" dirty="0" smtClean="0">
                <a:latin typeface="Georgia" panose="02040502050405020303" pitchFamily="18" charset="0"/>
              </a:rPr>
              <a:t>чел.)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79176361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0234614"/>
              </p:ext>
            </p:extLst>
          </p:nvPr>
        </p:nvGraphicFramePr>
        <p:xfrm>
          <a:off x="539552" y="1052736"/>
          <a:ext cx="8280920" cy="51125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8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«Культура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«Развитие библиотечного дела в городском округе Домодедово на 2017–2021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0975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Зарплата бюджетников - отношение средней заработной платы работников учреждений культуры к среднемесячной начисленной заработной плате наемных работников в организациях, у индивидуальных предпринимателей и физических лиц (среднемесячному доходу от трудовой деятельности) в Московской области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94,15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52313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посещений библиотек (на 1 жителя в год)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Посещений на 1 жителя в год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1,96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2,36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76349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роста числа пользователей библиотек муниципальных образований Московской области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33 800,00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33 900,00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34 000,00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34 100,00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681337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9567631"/>
              </p:ext>
            </p:extLst>
          </p:nvPr>
        </p:nvGraphicFramePr>
        <p:xfrm>
          <a:off x="539552" y="1052736"/>
          <a:ext cx="8280920" cy="52348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8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«Культура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2. «Укрепление материально-технической базы учреждений культуры и искусства городского округа Домодедово на 2017-2021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0815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Количество созданных парков культуры и отдыха на территории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</a:tr>
              <a:tr h="52313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Количество благоустроенных парков культуры и отдыха на территории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</a:tr>
              <a:tr h="76349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Соответствие нормативу обеспеченности парками культуры и отдыха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80,30</a:t>
                      </a:r>
                    </a:p>
                  </a:txBody>
                  <a:tcPr marL="9525" marR="9525" marT="9525" marB="0"/>
                </a:tc>
              </a:tr>
              <a:tr h="76349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Модернизация материально-технической базы объектов культуры путем строительства, реконструкции, проведения капитального ремонта, технического переоснащения муниципальных учреждений культуры современным непроизводственным оборудованием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675516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2536806"/>
              </p:ext>
            </p:extLst>
          </p:nvPr>
        </p:nvGraphicFramePr>
        <p:xfrm>
          <a:off x="539552" y="1052736"/>
          <a:ext cx="8280920" cy="5400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8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«Культура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4. Мероприятия муниципальной программы "Культура городского округа Домодедово на 2017-2021 годы"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0815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Зарплата бюджетников - отношение средней заработной платы работников учреждений культуры к среднемесячной начисленной заработной плате наемных работников в организациях, у индивидуальных предпринимателей и физических лиц (среднемесячному доходу от трудовой деятельности) в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94,15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42750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численности участников культурно-досуговых мероприятий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107,30</a:t>
                      </a:r>
                    </a:p>
                  </a:txBody>
                  <a:tcPr marL="9525" marR="9525" marT="9525" marB="0"/>
                </a:tc>
              </a:tr>
              <a:tr h="43204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Прирост количества выставочных проектов, относительно уровня 2012 года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36004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числа посетителей парков, 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Качественный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362,20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125,00</a:t>
                      </a:r>
                    </a:p>
                  </a:txBody>
                  <a:tcPr marL="9525" marR="9525" marT="9525" marB="0"/>
                </a:tc>
              </a:tr>
              <a:tr h="43204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общего количества посетителей музеев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102,08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102,08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102,12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102,39</a:t>
                      </a:r>
                    </a:p>
                  </a:txBody>
                  <a:tcPr marL="9525" marR="9525" marT="9525" marB="0"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туристических маршрутов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783579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2458100"/>
              </p:ext>
            </p:extLst>
          </p:nvPr>
        </p:nvGraphicFramePr>
        <p:xfrm>
          <a:off x="539552" y="836712"/>
          <a:ext cx="8424936" cy="59046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Муниципальная  программа  «Развитие образования и воспитания в городском округе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«Дошкольное образование»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92129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Отношение численности детей в возрасте от 3 до 7 лет, получающих дошкольное образование в текущем году, к сумме численности детей в возрасте от 3 до 7 лет, получающих дошкольное образование в текущем году, и численности детей в возрасте от 3 до 7 лет, находящихся в очереди на получение в текущем году дошкольного образования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427500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Отношение численности детей в возрасте от 1,5 до 3 лет, осваивающих образовательные программы дошкольного образования, к сумме численности детей в возрасте от 1,5 до 3 лет, осваивающих образовательные программы дошкольного образования, и численности детей в возрасте от 1,5 до 3 лет, состоящих на учёте для предоставления места в дошкольном образовательном учреждении с предпочтительной датой приема в текущем году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432048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Количество построенных дошкольных образовательных организаций по годам реализации программы, в том числе за счет внебюджетных источников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</a:tr>
              <a:tr h="360040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Зарплата бюджетников - отношение средней заработной платы педагогических работников дошкольных образовательных организаций к среднемесячной заработной плате в общеобразовательных организациях в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106,49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105,55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105,55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105,55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105,55</a:t>
                      </a:r>
                    </a:p>
                  </a:txBody>
                  <a:tcPr marL="9525" marR="9525" marT="9525" marB="0"/>
                </a:tc>
              </a:tr>
              <a:tr h="24610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Ясли-детям - Создание и развитие ясельных групп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432048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детей-инвалидов в возрасте от 1,5 до 7 лет, охваченных дошкольным образованием, в общей численности детей-инвалидов данного возраста»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воспитанников дошкольных образовательных организаций, обучающихся по программам, соответствующим требованиям федерального государственного образовательного стандарта дошкольного образования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374444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360308"/>
              </p:ext>
            </p:extLst>
          </p:nvPr>
        </p:nvGraphicFramePr>
        <p:xfrm>
          <a:off x="539552" y="836712"/>
          <a:ext cx="8424936" cy="56886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8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Муниципальная  программа  «Развитие образования и воспитания в городском округе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2. «Общее образование» 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8113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Удельный вес численности обучающихся в образовательных организациях общего образования в соответствии с федеральными государственными образовательными стандартами в общей численности обучающихся в образовательных организациях общего образования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 муниципальных общеобразовательных организаций, которым предоставлена возможность обучаться в соответствии с основными современными требованиями, в общей численности обучающихся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576064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современных компьютеров (со сроком эксплуатации не более семи лет) на 100 обучающихся в общеобразовательных организациях муниципального образования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14,40</a:t>
                      </a:r>
                    </a:p>
                  </a:txBody>
                  <a:tcPr marL="9525" marR="9525" marT="9525" marB="0"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 муниципальных общеобразовательных учреждений, обеспеченных горячим питанием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64807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детей-инвалидов, обучающихся по программам общего образования с использованием дистанционных образовательных технологий (от общего числа детей-инвалидов, которым это показано)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72,70</a:t>
                      </a:r>
                    </a:p>
                  </a:txBody>
                  <a:tcPr marL="9525" marR="9525" marT="9525" marB="0"/>
                </a:tc>
              </a:tr>
              <a:tr h="792129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 вес численности обучающихся, занимающихся в первую смену, в общей численности обучающихся общеобразовательных организаций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98,76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366786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2440032"/>
              </p:ext>
            </p:extLst>
          </p:nvPr>
        </p:nvGraphicFramePr>
        <p:xfrm>
          <a:off x="539552" y="836712"/>
          <a:ext cx="8424936" cy="55960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Муниципальная  программа  «Развитие образования и воспитания в городском округе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2. «Общее образование» 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7500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построенных общеобразовательных организаций по годам реализации программы, в том числе за счет внебюджетных источников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</a:tr>
              <a:tr h="432048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Современное управление школой - Качество школьного образования </a:t>
                      </a:r>
                      <a:b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(соответствие стандарту качества управления общеобразовательными  организациями)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260,00</a:t>
                      </a:r>
                    </a:p>
                  </a:txBody>
                  <a:tcPr marL="9525" marR="9525" marT="9525" marB="0"/>
                </a:tc>
              </a:tr>
              <a:tr h="360040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муниципальных учреждений образования, обеспеченных доступом в информационно-телекоммуникационную сеть Интернет на скорости: для организаций дошкольного образования – не менее 2 Мбит/с; для общеобразовательных организаций, расположенных в городских населенных пунктах, – не менее 100 Мбит/с; для общеобразовательных организаций, расположенных в сельских населенных пунктах, – не менее 10 Мбит/с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24610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детей-инвалидов, которым созданы условия для получения качественного начального общего, основного общего, среднего общего образования, от общей численности детей- инвалидов школьного возраста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432048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новых мест в общеобразовательных организациях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1 252,00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270,00</a:t>
                      </a:r>
                    </a:p>
                  </a:txBody>
                  <a:tcPr marL="9525" marR="9525" marT="9525" marB="0"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Зарплата бюджетников - отношение средней заработной платы педагогических работников общеобразовательных организаций общего образования к среднемесячной начисленной заработной плате наемных работников в организациях, у индивидуальных предпринимателей и физических лиц (среднемесячному доходу от трудовой деятельности) в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113,81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117,06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110,74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594838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1631347"/>
              </p:ext>
            </p:extLst>
          </p:nvPr>
        </p:nvGraphicFramePr>
        <p:xfrm>
          <a:off x="539552" y="836712"/>
          <a:ext cx="8424936" cy="55446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40848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17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5319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91036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Муниципальная  программа  «Развитие образования и воспитания в городском округе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5334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3. «Дополнительное образование, воспитание и психолого-социальное сопровождение детей» 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431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Доля детей в возрасте от 5 до 18 лет, обучающихся по дополнительным образовательным программам в сфере образования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89,79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83,30</a:t>
                      </a:r>
                    </a:p>
                  </a:txBody>
                  <a:tcPr marL="9525" marR="9525" marT="9525" marB="0"/>
                </a:tc>
              </a:tr>
              <a:tr h="46431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 (от 5 до 18 лет), охваченных дополнительным общеразвивающими программами технической и естественнонаучной направленности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40,42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4,70</a:t>
                      </a:r>
                    </a:p>
                  </a:txBody>
                  <a:tcPr marL="9525" marR="9525" marT="9525" marB="0"/>
                </a:tc>
              </a:tr>
              <a:tr h="4692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Школьные спортивные соревнования - Организация спортивных соревнований внутри школы - определение лучших . Межшкольные соревнования  окружные/районные, областные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40760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детей-инвалидов в возрасте от 5 до 18 лет, получающих дополнительное образование, от общей численности детей-инвалидов данного возраста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53,47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/>
                </a:tc>
              </a:tr>
              <a:tr h="40760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детей, охваченных отдыхом и оздоровлением, в общей численности детей в возрасте от 7 до 15 лет, подлежащих оздоровлению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60,50</a:t>
                      </a:r>
                    </a:p>
                  </a:txBody>
                  <a:tcPr marL="9525" marR="9525" marT="9525" marB="0"/>
                </a:tc>
              </a:tr>
              <a:tr h="4692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детей, привлекаемых к участию в творческих мероприятиях, от общего числа детей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28,16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26,30</a:t>
                      </a:r>
                    </a:p>
                  </a:txBody>
                  <a:tcPr marL="9525" marR="9525" marT="9525" marB="0"/>
                </a:tc>
              </a:tr>
              <a:tr h="672444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 муниципальных общеобразовательных организациях, употребляющих наркотические средства и психотропные вещества, в результате проведения профилактических диагностических мероприятий в соответствии с законодательством Российской Федерации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299286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7197207"/>
              </p:ext>
            </p:extLst>
          </p:nvPr>
        </p:nvGraphicFramePr>
        <p:xfrm>
          <a:off x="539552" y="836712"/>
          <a:ext cx="8424936" cy="57514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Муниципальная  программа  «Развитие образования и воспитания в городском округе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3. «Дополнительное образование, воспитание и психолого-социальное сопровождение детей» 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детей, находящихся в трудной жизненной ситуации, охваченных отдыхом и оздоровлением, в общей численности детей в возрасте от 7 до 15 лет, находящихся в трудной жизненной ситуации, подлежащих оздоровлению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76,90</a:t>
                      </a:r>
                    </a:p>
                  </a:txBody>
                  <a:tcPr marL="9525" marR="9525" marT="9525" marB="0"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победителей и призеров творческих олимпиад, конкурсов и фестивалей межрегионального, федерального и международного уровня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1,30</a:t>
                      </a:r>
                    </a:p>
                  </a:txBody>
                  <a:tcPr marL="9525" marR="9525" marT="9525" marB="0"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 вес численности детей и молодежи в возрасте от 5 до 18 лет, проживающих на территории Московской области и получающих услуги в сфере дополнительного образования в частных организациях, осуществляющих образовательную деятельность по дополнительным общеобразовательным программам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10,48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10,40</a:t>
                      </a:r>
                    </a:p>
                  </a:txBody>
                  <a:tcPr marL="9525" marR="9525" marT="9525" marB="0"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граждан, прошедших обучение по Программе подготовки граждан, выразивших желание стать усыновителями, опекунами или попечителями детей, оставшихся без попечения родителей, по отношению к общей численности граждан, изъявивших желание получить данную муниципальную услугу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Зарплата бюджетников - отношение средней заработной платы педагогических работников организаций дополнительного образования детей к средней заработной плате учителей в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106,47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Зарплата бюджетников - отношение средней заработной платы педагогических работников организаций для детей-сирот и детей, оставшихся без попечения родителей к среднемесячной начисленной заработной плате наемных работников в организациях, у индивидуальных предпринимателей и физических лиц (среднемесячному доходу от трудовой деятельности) в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84,72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713317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5470395"/>
              </p:ext>
            </p:extLst>
          </p:nvPr>
        </p:nvGraphicFramePr>
        <p:xfrm>
          <a:off x="539552" y="836712"/>
          <a:ext cx="8424936" cy="33973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Муниципальная  программа  «Развитие образования и воспитания в городском округе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4. «Обеспечивающая подпрограмма» 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 вес численности педагогических и руководящих работников муниципальных дошкольных и общеобразовательных организаций, прошедших в течение последних 3 лет повышение квалификации или профессиональную переподготовку, в общей численности педагогических и руководящих работников общеобразовательных организаций до 100 процентов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908205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8790534"/>
              </p:ext>
            </p:extLst>
          </p:nvPr>
        </p:nvGraphicFramePr>
        <p:xfrm>
          <a:off x="539552" y="836712"/>
          <a:ext cx="8424936" cy="55445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«Социальная поддержка граждан пожилого возраста, ветеранов, инвалидов и других категорий граждан городского округа Домодедово на 2017-2021 годы»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получивших единовременную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мат.помощи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граждан, пострадавших от радиационных воздействий,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получивших единовременную мат. помощь бывших несовершеннолетних узников концлагерей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получивших единовременную мат. помощь граждан, пострадавшим от политических репрессий,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получивших единовременною мат.помощь участников Курской битвы, включая вдов,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получивших единовременную мат.помощь участников обороны Москвы, включая вдов,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получивших единовременную мат. помощь участников обороны Ленинграда,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получивших единовременную мат. помощь участников Сталинградской битвы,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0761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3155714"/>
              </p:ext>
            </p:extLst>
          </p:nvPr>
        </p:nvGraphicFramePr>
        <p:xfrm>
          <a:off x="457200" y="1481138"/>
          <a:ext cx="781812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706090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Среднемесячная заработная плата работников крупных и средних организаций </a:t>
            </a:r>
            <a:r>
              <a:rPr lang="ru-RU" sz="1400" dirty="0" smtClean="0">
                <a:latin typeface="Georgia" panose="02040502050405020303" pitchFamily="18" charset="0"/>
              </a:rPr>
              <a:t>     (руб.)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64332793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4203196"/>
              </p:ext>
            </p:extLst>
          </p:nvPr>
        </p:nvGraphicFramePr>
        <p:xfrm>
          <a:off x="539552" y="836712"/>
          <a:ext cx="8424936" cy="586388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«Социальная поддержка граждан пожилого возраста, ветеранов, инвалидов и других категорий граждан городского округа Домодедово на 2017-2021 годы»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получивших единовременную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мат.помощь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участников ВОВ ко Дню Победы, включая вдов, граждан возрастной группы рождения с 22.06.1927 по 03.09.1945г. и тружеников тыла зарегистрированных по месту жительства на территории городского округа Домодедово,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получивших единовременную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мат.помощь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семей погибших участников Афганских событий и локальных войн,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получивших выплаты единовременной материальной помощи инвалидов всех категорий в рамках проведения Дня инвалида,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муниципальных служащих и почетных граждан городского округа Домодедово получивших ежемесячную доплату к пенсии, от общего  утвержденного  списка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граждан получивших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льготую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подписку на периодические печатные издания следующим категориям граждан от общего списка: инвалидам, получающим региональную доплату к пенсии на основании Постановления Правительства Московской области от 19.01.2012 №69/54; малоимущим семьям, малоимущим одиноко проживающим гражданам и иным категориям граждан, получающим государственную социальную помощь в соответствии с Законом РФ от 17.07.1999 № 178-ФЗ; семьям с детьми-инвалидами, получающим ежемесячное пособие на ребенка-инвалида в соответствии с Законом МО от 12.01.2006 №1/2006-ОЗ; представителям Домодедовской районной организации Всероссийского общества инвалидов; членам Домодедовской местной организации Московской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областой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организации Всероссийского общества слепых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122789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6031260"/>
              </p:ext>
            </p:extLst>
          </p:nvPr>
        </p:nvGraphicFramePr>
        <p:xfrm>
          <a:off x="539552" y="836712"/>
          <a:ext cx="8424936" cy="52379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«Социальная поддержка граждан пожилого возраста, ветеранов, инвалидов и других категорий граждан городского округа Домодедово на 2017-2021 годы»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получивших выплату единовременной материальной помощи малоимущих граждан от общего числа обратившихся и получивших ежемесячную доплату к пенсии бывших руководителей исполнительного комитета Домодедовского городского Совета и Домодедовского комитета КПСС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получивших единовременную материальную помощь граждан, находящихся в трудной жизненной ситуации,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граждан, получивших единовременную материальную помощь по медицинским показаниям,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Бесплатные обеды малоимущим семьям, малоимущим одиноко проживающим гражданам и иным категориям граждан, получающим государственную социальную помощь в соответствии с Законом РФ от 17.07.1999 №178-ФЗ; гражданам, размер пенсии которых ниже величины прожиточного минимума, из числа получателей жилищной субсидии; детям-инвалидам, имеющим одного родителя либо лицо, его заменяющее, детям-инвалидам, проживающим в семьях со среднедушевым доходом, размер которого не превышает величину прожиточного минимума, получающих пособие в соответствии с Законом Московской области от 12.01.2006 №1/2006-ОЗ "О мерах социальной поддержки семьи и детей в Московской области"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10 583,00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10 583,00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10 583,00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10 583,00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10 583,00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008448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3246792"/>
              </p:ext>
            </p:extLst>
          </p:nvPr>
        </p:nvGraphicFramePr>
        <p:xfrm>
          <a:off x="539552" y="836712"/>
          <a:ext cx="8424936" cy="4878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«Социальная поддержка граждан пожилого возраста, ветеранов, инвалидов и других категорий граждан городского округа Домодедово на 2017-2021 годы»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получивших субсидии на оплату жилого помещения и коммунальных услуг малоимущих семей, оказавшихся в трудной жизненной ситуации, которую они не могут преодолеть самостоятельно по независящим от них причинам, не имеющих возможности предоставления полного пакета документов для назначения субсидии и имеющие среднедушевой доход ниже величины прожиточного минимума в Московской области (не попадающих под действие Постановления Правительства РФ от 14 декабря 2005 года №761 "О предоставлении субсидий на оплату жилого помещения и коммунальных услуг",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отдельных категорий граждан получивших компенсацию на оплату жилищно-коммунальных услуг,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граждан, получивших   субсидию на оплату жилья и коммунальных услуг,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льготной категории граждан  получивших выплаты по капитальному ремонту жилищного фонда,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442354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6352766"/>
              </p:ext>
            </p:extLst>
          </p:nvPr>
        </p:nvGraphicFramePr>
        <p:xfrm>
          <a:off x="539552" y="836712"/>
          <a:ext cx="8424936" cy="45364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2. «Формирование доступной среды на 2017-2021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Приобретение технических средств реабилитации для граждан с ограниченными возможностями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Доступная среда - Доступность для инвалидов и других маломобильных групп населения муниципальных  приоритетных объектов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68,20</a:t>
                      </a:r>
                    </a:p>
                  </a:txBody>
                  <a:tcPr marL="9525" marR="9525" marT="9525" marB="0"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Приобретение  оборудования, строительство пандусов для обеспечения беспрепятственного доступа маломобильных групп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Приобретение специализированных велосипедов  детям- инвалидам для преодоления препятствий в общении с обычными детьми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Приобретение тренажера-вертикализатора для граждан с ограниченными возможностями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394239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2693759"/>
              </p:ext>
            </p:extLst>
          </p:nvPr>
        </p:nvGraphicFramePr>
        <p:xfrm>
          <a:off x="539552" y="836712"/>
          <a:ext cx="8424936" cy="57095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3. «Создание условий для оказания медицинской помощи на 2017-2021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8073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 населения врачами (на 10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тыс.населения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28,40</a:t>
                      </a:r>
                    </a:p>
                  </a:txBody>
                  <a:tcPr marL="9525" marR="9525" marT="9525" marB="0"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Привлечение участковых врачей 1 врач-1 участок - Отсутствие (сокращение) дефицита врачей - привлечение/ стимулирование/жилье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200,00</a:t>
                      </a:r>
                    </a:p>
                  </a:txBody>
                  <a:tcPr marL="9525" marR="9525" marT="9525" marB="0"/>
                </a:tc>
              </a:tr>
              <a:tr h="28803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населения, которым проведены профилактические осмотры на туберкулез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76,00</a:t>
                      </a:r>
                    </a:p>
                  </a:txBody>
                  <a:tcPr marL="9525" marR="9525" marT="9525" marB="0"/>
                </a:tc>
              </a:tr>
              <a:tr h="432048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 обеспеченности полноценным питанием беременных женщин, кормящих матерей и детей в возрасте до трех лет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медицинских работников государственных учреждений здравоохранения муниципального образования, обеспеченных жилыми помещениями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28,00</a:t>
                      </a:r>
                    </a:p>
                  </a:txBody>
                  <a:tcPr marL="9525" marR="9525" marT="9525" marB="0"/>
                </a:tc>
              </a:tr>
              <a:tr h="432048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Диспансеризация - Доля населения, прошедшего диспансеризацию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 в муниципальных общеобразовательных учреждениях, прошедших профилактические осмотры с целью раннего выявления лиц, допускающих немедицинское потребление наркотических средств от количества обучающихся с 13 лет в общеобразовательных организациях, подлежащих профосмотрам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239,15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Смертность от дорожно-транспортных происшествий (по данным Росстата)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100 тысяч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8,50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738634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3328086"/>
              </p:ext>
            </p:extLst>
          </p:nvPr>
        </p:nvGraphicFramePr>
        <p:xfrm>
          <a:off x="539552" y="836712"/>
          <a:ext cx="8424936" cy="55355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«Спорт городского округа Домодедово на 2017-2021 годы»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 «Развитие физической культуры и спорта в городском округе Домодедово на 2017-2021 годы»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8073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введенных в эксплуатацию тренировочных площадок муниципальных образований Московской области, соответствующих требованиям ФИФА, предназначенных для проведения предсоревновательных тренировок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Эффективность использования существующих объектов спорта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89,00</a:t>
                      </a:r>
                    </a:p>
                  </a:txBody>
                  <a:tcPr marL="9525" marR="9525" marT="9525" marB="0"/>
                </a:tc>
              </a:tr>
              <a:tr h="28803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жителей муниципального образования Московской области, выполнивших нормативы Всероссийского физкультурно-спортивного комплекса «Готов к труду и обороне» (ГТО), в общей численности населения, принявшего участие в сдаче нормативов Всероссийского физкультурно-спортивного комплекса «Готов к труду и обороне» (ГТО)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30,90</a:t>
                      </a:r>
                    </a:p>
                  </a:txBody>
                  <a:tcPr marL="9525" marR="9525" marT="9525" marB="0"/>
                </a:tc>
              </a:tr>
              <a:tr h="432048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 и студентов муниципального образования Московской области , выполнивших нормативы Всероссийского физкультурно-спортивного комплекса «Готов к труду и обороне» (ГТО), в общей численности обучающихся и студентов, принявших участие в сдаче нормативов Всероссийского физкультурно-спортивного комплекса «Готов к труду и обороне» (ГТО)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50,90</a:t>
                      </a:r>
                    </a:p>
                  </a:txBody>
                  <a:tcPr marL="9525" marR="9525" marT="9525" marB="0"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объектов физической культуры и спорта, на которых произведена модернизация материально-технической базы путем проведения капитального ремонта и технического переоснащения в муниципальных образованиях Московской области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</a:tr>
              <a:tr h="432048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Количество плоскостных спортивных сооружений  в муниципальных образованиях Московской области, на которых проведен капитальный ремонт и приобретено оборудование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698589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9193583"/>
              </p:ext>
            </p:extLst>
          </p:nvPr>
        </p:nvGraphicFramePr>
        <p:xfrm>
          <a:off x="539552" y="836712"/>
          <a:ext cx="8424936" cy="58020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«Спорт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6520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 «Развитие физической культуры и спорта в городском округе Домодедово на 2017-2021 годы»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7823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Фактическая обеспеченность населения Московской области объектами спорта (единовременная пропускная способность объектов спорта) на 10 000 населения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 на 10 000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267,70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261,80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261,90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262,00</a:t>
                      </a:r>
                    </a:p>
                  </a:txBody>
                  <a:tcPr marL="9525" marR="9525" marT="9525" marB="0"/>
                </a:tc>
              </a:tr>
              <a:tr h="613071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организаций, оказывающих услуги по спортивной подготовке в соответствии с федеральными стандартами спортивной подготовки, в общем количестве организаций в сфере физической культуры и спорта Московской области, в том числе для лиц с ограниченными возможностями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266798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жителей, занимающихся в спортивных организациях, в общей численности детей и молодежи в возрасте 6 - 15 лет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52,00</a:t>
                      </a:r>
                    </a:p>
                  </a:txBody>
                  <a:tcPr marL="9525" marR="9525" marT="9525" marB="0"/>
                </a:tc>
              </a:tr>
              <a:tr h="427823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населения городского округа Домодедово, занятого в экономике, занимающегося физической культурой и спортом, в общей численности населения, занятого в экономике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32,79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32,50</a:t>
                      </a:r>
                    </a:p>
                  </a:txBody>
                  <a:tcPr marL="9525" marR="9525" marT="9525" marB="0"/>
                </a:tc>
              </a:tr>
              <a:tr h="28521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установленных скейт-парков в муниципальных образованиях Московской области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 и студентов, систематически занимающихся физической культурой и спортом, в общей численности обучающихся и студентов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92,00</a:t>
                      </a:r>
                    </a:p>
                  </a:txBody>
                  <a:tcPr marL="9525" marR="9525" marT="9525" marB="0"/>
                </a:tc>
              </a:tr>
              <a:tr h="613071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лиц с ограниченными возможностями здоровья и инвалидов, систематически занимающихся физической культурой и спортом, в общей численности указанной категории населения, проживающих в муниципальном образовании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15,50</a:t>
                      </a:r>
                    </a:p>
                  </a:txBody>
                  <a:tcPr marL="9525" marR="9525" marT="9525" marB="0"/>
                </a:tc>
              </a:tr>
              <a:tr h="499127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жителей муниципального образования Московской области, систематически занимающихся физической культурой и спортом, в общей численности населения муниципального образования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45,10</a:t>
                      </a:r>
                    </a:p>
                  </a:txBody>
                  <a:tcPr marL="9525" marR="9525" marT="9525" marB="0"/>
                </a:tc>
              </a:tr>
              <a:tr h="499127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установленных площадок для сдачи нормативов комплекса «Готов к труду и обороне» в муниципальных образованиях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725586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668164"/>
              </p:ext>
            </p:extLst>
          </p:nvPr>
        </p:nvGraphicFramePr>
        <p:xfrm>
          <a:off x="539552" y="836712"/>
          <a:ext cx="8424936" cy="44954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«Спорт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6520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2.  «Молодое поколение городского округа Домодедово на 2017-2021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7823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Количество мероприятий патриотической тематики, в том числе по допризывной подготовке для подростков и молодежи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1 657,00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1 591,00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1 592,00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1 593,00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1 594,00</a:t>
                      </a:r>
                    </a:p>
                  </a:txBody>
                  <a:tcPr marL="9525" marR="9525" marT="9525" marB="0"/>
                </a:tc>
              </a:tr>
              <a:tr h="613071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молодых граждан, участвующих в деятельности общественных организаций и объединений, к общему числу молодых граждан в городского округе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18,00</a:t>
                      </a:r>
                    </a:p>
                  </a:txBody>
                  <a:tcPr marL="9525" marR="9525" marT="9525" marB="0"/>
                </a:tc>
              </a:tr>
              <a:tr h="266798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молодых граждан, принимающих участие в мероприятиях, направленных на поддержку талантливой молодежи, молодежных социально-значимых инициатив, к общему числу молодых граждан в городском округе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3,10</a:t>
                      </a:r>
                    </a:p>
                  </a:txBody>
                  <a:tcPr marL="9525" marR="9525" marT="9525" marB="0"/>
                </a:tc>
              </a:tr>
              <a:tr h="427823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молодых граждан, принимающих участие в добровольческой деятельности, к общему числу молодых граждан в городского округе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13,40</a:t>
                      </a:r>
                    </a:p>
                  </a:txBody>
                  <a:tcPr marL="9525" marR="9525" marT="9525" marB="0"/>
                </a:tc>
              </a:tr>
              <a:tr h="28521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молодых граждан, принимающих участие в мероприятиях по гражданско-патриотическому,  воспитанию, к общему числу молодых граждан в городском округе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70,70</a:t>
                      </a:r>
                    </a:p>
                  </a:txBody>
                  <a:tcPr marL="9525" marR="9525" marT="9525" marB="0"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Работай с молодежью - Уровень обеспеченности</a:t>
                      </a:r>
                      <a:b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учреждениями по работе с молодежью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581010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9498644"/>
              </p:ext>
            </p:extLst>
          </p:nvPr>
        </p:nvGraphicFramePr>
        <p:xfrm>
          <a:off x="539552" y="836712"/>
          <a:ext cx="8424936" cy="56457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Муниципальная программа  «Сельское хозяйство городского округа Домодедово Московской области на 2014-2020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6520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«Развитие отраслей сельского хозяйства городского округа Домодедово Московской области на 2014-2020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7823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Производство зерновых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Тонна на га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24 994,50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19 000,00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19 000,00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19 000,00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</a:tr>
              <a:tr h="613071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Ввод мощностей животноводческих комплексов молочного направления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</a:tr>
              <a:tr h="266798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семейных животноводческих ферм, осуществляющих развитие своих хозяйств за счет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грантовой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поддержки (за отчетный год)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</a:tr>
              <a:tr h="427823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Индекс производства продукции животноводства в хозяйствах всех категорий (в сопоставимых ценах к предыдущему году)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</a:tr>
              <a:tr h="28521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Производство скота и птицы на убой в хозяйствах (в живом весе)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Тонна; метрическая тонна (1000 кг)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18 711,00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16 409,00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16 409,00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16 409,00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Реализация молока сельскохозяйственными предприятиями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Тонна; метрическая тонна (1000 кг)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44 815,70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42 729,00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42 729,00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42 729,00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Индекс производства продукции растениеводства в хозяйствах всех категорий (в сопоставимых ценах к предыдущему году)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102,74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инвестиций, привлеченных в текущем году по реализуемым инвестиционным проектам АПК, находящимся в единой автоматизированной системе мониторинга инвестиционных проектов Министерства инвестиций и инноваций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Миллион рублей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547,70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Производство молока хозяйства во всех категориях хозяйств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Тонна; метрическая тонна (1000 кг)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50 626,40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49 795,00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49 945,00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50 095,00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516869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7710880"/>
              </p:ext>
            </p:extLst>
          </p:nvPr>
        </p:nvGraphicFramePr>
        <p:xfrm>
          <a:off x="539552" y="836712"/>
          <a:ext cx="8424936" cy="48847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Муниципальная программа  «Сельское хозяйство городского округа Домодедово Московской области на 2014-2020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6520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«Развитие отраслей сельского хозяйства городского округа Домодедово Московской области на 2014-2020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крестьянских (фермерских) хозяйств, начинающих фермеров, осуществивших проекты создания и развития своих хозяйств с помощью государственной поддержки (за отчетный год)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Земля должна работать - Вовлечение в оборот земель сельхозназначения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племенного поголовья коров молочного направления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Голов скота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7 517,00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7 500,00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7 500,00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7 500,00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племенного поголовья крупного рогатого скота мясного направления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Голов скота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количество планируемых к отлову безнадзорных животных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Хозяйствуй умело - Индекс производства продукции сельского хозяйства в хозяйствах всех категорий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Вовлечение в оборот выбывших сельско-хозяйственных угодий за счет проведения культуртехнических работ сельскохозяйственными товаро-производителями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Гектар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обрабатываемой пашни в общей площади пашни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98,87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99,25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1154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4402310"/>
              </p:ext>
            </p:extLst>
          </p:nvPr>
        </p:nvGraphicFramePr>
        <p:xfrm>
          <a:off x="457200" y="1481138"/>
          <a:ext cx="781812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Общая численность безработных граждан </a:t>
            </a:r>
            <a:r>
              <a:rPr lang="ru-RU" sz="1400" dirty="0" smtClean="0">
                <a:latin typeface="Georgia" panose="02040502050405020303" pitchFamily="18" charset="0"/>
              </a:rPr>
              <a:t>                                                                           (чел.)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91018611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4077636"/>
              </p:ext>
            </p:extLst>
          </p:nvPr>
        </p:nvGraphicFramePr>
        <p:xfrm>
          <a:off x="539552" y="836712"/>
          <a:ext cx="8424936" cy="23418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Муниципальная программа  «Сельское хозяйство городского округа Домодедово Московской области на 2014-2020 годы»</a:t>
                      </a: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6520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2. «Устойчивое развитие сельских территорий на 2014-2020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Ввод (приобретение) жилья для граждан, проживающих в сельской местности, в том числе молодых семей и молодых специалистов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Квадратный метр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213,00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213,00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926343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2477656"/>
              </p:ext>
            </p:extLst>
          </p:nvPr>
        </p:nvGraphicFramePr>
        <p:xfrm>
          <a:off x="539552" y="836712"/>
          <a:ext cx="8424936" cy="22467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Муниципальная программа  «Сельское хозяйство городского округа Домодедово Московской области на 2014-2020 годы»</a:t>
                      </a: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6520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3.«Борьба с борщевиком Сосновского на территории городского округа Домодедово Московской области на 2018-2020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Сокращение площади, занятой борщевиком Сосновского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гектаров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309594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0231649"/>
              </p:ext>
            </p:extLst>
          </p:nvPr>
        </p:nvGraphicFramePr>
        <p:xfrm>
          <a:off x="539552" y="836712"/>
          <a:ext cx="8424936" cy="50066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«Экология и окружающая среда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6520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«Охрана  окружающей среды  городского округа Домодедово на 2017-2021 годы»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исследуемых компонентов окружающей среды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Качественный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сброса загрязняющих веществ в стоках и повышение качества очистки сточных вод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30,00</a:t>
                      </a:r>
                    </a:p>
                  </a:txBody>
                  <a:tcPr marL="9525" marR="9525" marT="9525" marB="0"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ликвидированных несанкционированных (стихийных свалок (навалов), в общем числе выявленных несанкционированных (стихийных) свалок (навалов)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Качественный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изданной экологической литературы (детский экологический атлас)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30,00</a:t>
                      </a:r>
                    </a:p>
                  </a:txBody>
                  <a:tcPr marL="9525" marR="9525" marT="9525" marB="0"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мероприятий по экологическому воспитанию и просвещению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23,00</a:t>
                      </a:r>
                    </a:p>
                  </a:txBody>
                  <a:tcPr marL="9525" marR="9525" marT="9525" marB="0"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Соответствие расходов на природоохранную деятельность, установленных муниципальной экологической программой, нормативу расходов на природоохранную деятельность, установленному Правительством Московской области (28,6 руб./чел.)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212,33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очищенных береговых зон водоемов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52,00</a:t>
                      </a:r>
                    </a:p>
                  </a:txBody>
                  <a:tcPr marL="9525" marR="9525" marT="9525" marB="0"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Обустройство  и содержание зон отдыха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796865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5165132"/>
              </p:ext>
            </p:extLst>
          </p:nvPr>
        </p:nvGraphicFramePr>
        <p:xfrm>
          <a:off x="539552" y="836712"/>
          <a:ext cx="8424936" cy="32763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«Экология и окружающая среда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6520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2. «Обеспечение безопасности гидротехнических сооружений городского округа Домодедово на 2017-2021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обследованных гидротехнических сооружений, находящихся в муниципальной собственности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Количество  гидротехнических сооружений, занесенных в реестр объектов недвижимости в качестве бесхозяйных, к общему количеству выявленных бесхозяйных сооружений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плановых работ по содержанию гидротехнических сооружений находящихся в муниципальной собственности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гидротехнических  сооружений, находящихся в муниципальной собственности, для которых разработана проектно-сметная документация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063305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8374334"/>
              </p:ext>
            </p:extLst>
          </p:nvPr>
        </p:nvGraphicFramePr>
        <p:xfrm>
          <a:off x="539552" y="836712"/>
          <a:ext cx="8424936" cy="47643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«Экология и окружающая среда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6520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3. «Охрана особо охраняемых природных   территорий  местного значения, городских лесов и лесопарковых зон и зон озелененных территорий городского округа Домодедово на 2017-2021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санитарно-оздоровительных мероприятий проведенных в зонах озелененных территорий, в общем объеме санитарно-оздоровительных мероприятий в зонах озелененных территорий, требующих выполнения.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Посадка зеленых насаждений в границах зон  озелененных территорий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3 257,00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750,00</a:t>
                      </a:r>
                    </a:p>
                  </a:txBody>
                  <a:tcPr marL="9525" marR="9525" marT="9525" marB="0"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площади озелененных территорий, на которых проведены работы по инвентаризации зеленых насаждений, в общей площади озелененных территорий требующих проведения инвентаризации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7,40</a:t>
                      </a:r>
                    </a:p>
                  </a:txBody>
                  <a:tcPr marL="9525" marR="9525" marT="9525" marB="0"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Площадь обследованных территорий, покрытых зелеными насаждениями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Гектар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17,00</a:t>
                      </a:r>
                    </a:p>
                  </a:txBody>
                  <a:tcPr marL="9525" marR="9525" marT="9525" marB="0"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Соответствие фактической площади озелененных территорий минимально необходимой площади озелененных территорий согласно нормативам градостроительного проектирования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148,70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120,00</a:t>
                      </a:r>
                    </a:p>
                  </a:txBody>
                  <a:tcPr marL="9525" marR="9525" marT="9525" marB="0"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земель находящихся в муниципальной собственности, на которых проведены работы по уничтожению сорной растительности (борщевик Сосновского) в общей площади земель предназначенных для восстановления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Гектар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Площадь проводимых работ по уничтожению сорной растительности (борщевик Сосновского)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Гектар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217231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5743462"/>
              </p:ext>
            </p:extLst>
          </p:nvPr>
        </p:nvGraphicFramePr>
        <p:xfrm>
          <a:off x="539552" y="836712"/>
          <a:ext cx="8424936" cy="31486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«Безопасность населения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6520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«Снижение рисков, смягчение последствий возникновения  чрезвычайных ситуаций природного и техногенного характера на территории городского округа Домодедово на 2017 - 2021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готовности муниципального образования Московской области к действиям по предназначению при возникновении чрезвычайных ситуациях (происшествиях) природного и техногенного характера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</a:t>
                      </a:r>
                    </a:p>
                  </a:txBody>
                  <a:tcPr marL="9525" marR="9525" marT="9525" marB="0"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исполнения органом местного самоуправления Московской области обеспечения безопасности людей на воде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92,00</a:t>
                      </a:r>
                    </a:p>
                  </a:txBody>
                  <a:tcPr marL="9525" marR="9525" marT="9525" marB="0"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Сокращение среднего времени совместного реагирования нескольких экстренных оперативных служб на обращения населения по единому номеру «112» на территории муниципального образования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977164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5928694"/>
              </p:ext>
            </p:extLst>
          </p:nvPr>
        </p:nvGraphicFramePr>
        <p:xfrm>
          <a:off x="539552" y="836712"/>
          <a:ext cx="8424936" cy="30208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«Безопасность населения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6520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2. «Развитие и совершенствование системы оповещения и информирования населения городского округа Домодедово на 2017 - 2021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процента территории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муниципального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образования Московской области покрытия системой централизованного оповещения и информирования при чрезвычайных ситуациях или угрозе их возникновения на территории муниципального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algn="l" fontAlgn="t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99,00</a:t>
                      </a:r>
                    </a:p>
                  </a:txBody>
                  <a:tcPr marL="9525" marR="9525" marT="9525" marB="0"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построения и развития систем аппаратно-программного комплекса «Безопасный город» на территории муниципального образования Московской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t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261572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9617966"/>
              </p:ext>
            </p:extLst>
          </p:nvPr>
        </p:nvGraphicFramePr>
        <p:xfrm>
          <a:off x="539552" y="836712"/>
          <a:ext cx="8424936" cy="29047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«Безопасность населения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6520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3. «Обеспечение пожарной безопасности на территории городского округа Домодедово на 2017 - 2021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Повышение степени пожарной защищенности городского округа Домодедово Московской области, по отношению к базовому периоду.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92,00</a:t>
                      </a:r>
                    </a:p>
                  </a:txBody>
                  <a:tcPr marL="9525" marR="9525" marT="9525" marB="0"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пожаров на 100 тысяч человек населения, проживающего на территории муниципального образования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42,00</a:t>
                      </a:r>
                    </a:p>
                  </a:txBody>
                  <a:tcPr marL="9525" marR="9525" marT="9525" marB="0"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Подмосковье без пожаров - Снижение количества пожаров, погибших и травмированных на 10 тыс.населения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5,80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535047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1614082"/>
              </p:ext>
            </p:extLst>
          </p:nvPr>
        </p:nvGraphicFramePr>
        <p:xfrm>
          <a:off x="539552" y="836712"/>
          <a:ext cx="8424936" cy="24017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«Безопасность населения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6520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4 .«Обеспечение мероприятий гражданской обороны на территории городского округа Домодедово на 2017 - 2021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степени готовности муниципального образования Московской области в области гражданской обороны по отношению к базовому показателю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0027361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5890014"/>
              </p:ext>
            </p:extLst>
          </p:nvPr>
        </p:nvGraphicFramePr>
        <p:xfrm>
          <a:off x="539552" y="836712"/>
          <a:ext cx="8424936" cy="57422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«Безопасность населения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6520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5. «Профилактика преступлений и иных правонарушений на территории городского округа Домодедово на 2017- 2021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Безопасный город - Безопасность проживания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объектов социальной сферы, мест с массовым пребыванием людей и коммерческих объектов, оборудованных системами видеонаблюдения и подключенных к системе «Безопасный регион», в общем числе таковых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обеспеченности помещениями для работы участковых уполномоченных полиции в муниципальных образованиях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Квадратный метр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/>
                </a:tc>
              </a:tr>
              <a:tr h="279638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народных дружинников на 10 тысяч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 на 10 000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11,00</a:t>
                      </a:r>
                    </a:p>
                  </a:txBody>
                  <a:tcPr marL="9525" marR="9525" marT="9525" marB="0"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доли социальных объектов (учреждений), оборудованных в целях антитеррористической защищенности средствами обеспечения безопасности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134,40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99,00</a:t>
                      </a:r>
                    </a:p>
                  </a:txBody>
                  <a:tcPr marL="9525" marR="9525" marT="9525" marB="0"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количества выявленных административных правонарушений при содействии членов народных дружин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125,00</a:t>
                      </a:r>
                    </a:p>
                  </a:txBody>
                  <a:tcPr marL="9525" marR="9525" marT="9525" marB="0"/>
                </a:tc>
              </a:tr>
              <a:tr h="333220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доли несовершеннолетних в общем числе лиц, совершивших преступления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2,40</a:t>
                      </a:r>
                    </a:p>
                  </a:txBody>
                  <a:tcPr marL="9525" marR="9525" marT="9525" marB="0"/>
                </a:tc>
              </a:tr>
              <a:tr h="249637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количества преступлений экстремистского характера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числа лиц (школьников и студентов), охваченных профилактическими медицинскими осмотрами с целью раннего выявления незаконного потребления наркотических средств и психотропных веществ (не менее 7% ежегодно).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115,00</a:t>
                      </a:r>
                    </a:p>
                  </a:txBody>
                  <a:tcPr marL="9525" marR="9525" marT="9525" marB="0"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Рост числа лиц, состоящих на диспансерном учете с диагнозом «Употребление наркотиков с вредными последствиями» (не менее 2% ежегодно).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110,00</a:t>
                      </a:r>
                    </a:p>
                  </a:txBody>
                  <a:tcPr marL="9525" marR="9525" marT="9525" marB="0"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общего количества преступлений, совершенных на территории муниципального образования, не менее чем на 5 %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2 359,00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2 241,00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2 129,00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2 023,00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83394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1925616"/>
              </p:ext>
            </p:extLst>
          </p:nvPr>
        </p:nvGraphicFramePr>
        <p:xfrm>
          <a:off x="457200" y="1481138"/>
          <a:ext cx="781812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Ввод  в эксплуатацию жилых домов, построенных за счет всех источников финансирования  </a:t>
            </a:r>
            <a:r>
              <a:rPr lang="ru-RU" sz="1400" dirty="0" smtClean="0">
                <a:latin typeface="Georgia" panose="02040502050405020303" pitchFamily="18" charset="0"/>
              </a:rPr>
              <a:t>(</a:t>
            </a:r>
            <a:r>
              <a:rPr lang="ru-RU" sz="1400" dirty="0">
                <a:latin typeface="Georgia" panose="02040502050405020303" pitchFamily="18" charset="0"/>
              </a:rPr>
              <a:t>тыс. м2 общей площади)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319594893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6138308"/>
              </p:ext>
            </p:extLst>
          </p:nvPr>
        </p:nvGraphicFramePr>
        <p:xfrm>
          <a:off x="539552" y="836712"/>
          <a:ext cx="8424936" cy="24017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«Жилище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6520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«Обеспечение жильем молодых семей городского округа Домодедово на 2017-2021годы»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Количество молодых семей, получивших свидетельство о праве на получение социальной выплаты на приобретение (строительство) жилого помещения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Семья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5361201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0625883"/>
              </p:ext>
            </p:extLst>
          </p:nvPr>
        </p:nvGraphicFramePr>
        <p:xfrm>
          <a:off x="539552" y="836712"/>
          <a:ext cx="8424936" cy="47067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«Жилище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6520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2. «Обеспечение жильем отдельных категорий граждан, установленных федеральным законодательством 2017-2021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инвалидов и ветеранов боевых действий, членов семей погибших (умерших) инвалидов и ветеранов боевых действий, инвалидов и семей, имеющих детей-инвалидов, получивших государственную поддержку по обеспечению жилыми помещениями за счет средств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граждан, уволенных с военной службы, и приравненных к ним лиц, получивших государственную поддержку по обеспечению жилыми помещениями за счет средств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ветеранов и инвалидов Великой Отечественной войны, членов семей погибших (умерших) инвалидов и участников Великой Отечественной войны, получивших государственную поддержку по обеспечению жилыми помещениями за счет средств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567217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0592890"/>
              </p:ext>
            </p:extLst>
          </p:nvPr>
        </p:nvGraphicFramePr>
        <p:xfrm>
          <a:off x="539552" y="836712"/>
          <a:ext cx="8424936" cy="36304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«Жилище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6520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3. «Обеспечение жильем детей-сирот, оставшихся без попечения родителей, лиц из числа детей-сирот и детей, оставшихся без попечения родителей  на 2017-2021 годы» 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детей сирот и детей, оставшихся без попечения родителей, лиц из числа детей-сирот и детей, оставшихся без попечения родителей, обеспеченных благоустроенными жилыми помещениями специализированного жилищного фонда по договорам найма специализированных жилых помещений в отчетном финансовом году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9,00</a:t>
                      </a:r>
                    </a:p>
                  </a:txBody>
                  <a:tcPr marL="9525" marR="9525" marT="9525" marB="0"/>
                </a:tc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детей-сирот и детей, оставшихся без попечения родителей, лиц из числа детей-сирот и детей, оставшихся без попечения родителей, состоящих на учете на получение жилого помещения, включая лиц в возрасте от 23 лет и старше, обеспеченных жилыми помещениями за отчетный год, в общей численности детей-сирот и детей, оставшихся без попечения родителей, лиц из числа детей-сирот и детей, оставшихся без попечения родителей, лиц из их числа, которые подлежат обеспечению жилыми помещениями, в отчетном году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7665714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1567629"/>
              </p:ext>
            </p:extLst>
          </p:nvPr>
        </p:nvGraphicFramePr>
        <p:xfrm>
          <a:off x="539552" y="836712"/>
          <a:ext cx="8424936" cy="22798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«Жилище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6520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4. «Улучшение жилищных условий семей, имеющих семь и более детей на 2017-2021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свидетельств о праве на получение жилищной субсидии на приобретение жилого помещения или строительство индивидуального жилого дома, выданных семьям, имеющим семь и более детей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7265259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7790291"/>
              </p:ext>
            </p:extLst>
          </p:nvPr>
        </p:nvGraphicFramePr>
        <p:xfrm>
          <a:off x="539552" y="836712"/>
          <a:ext cx="8424936" cy="40533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«Жилище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6520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5. «Комплексное освоение земельных участков в целях жилищного строительства и развитие застроенных территорий городского округа Домодедово на 2017-2021 годы».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ввода жилья по стандартам эконом-класса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квадратных метров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272,18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121,14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55,00</a:t>
                      </a:r>
                    </a:p>
                  </a:txBody>
                  <a:tcPr marL="9525" marR="9525" marT="9525" marB="0"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ввода индивидуального жилищного строительства, построенного населением за счет собственных и (или) кредитных средств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квадратных метров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211,49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150,00</a:t>
                      </a:r>
                    </a:p>
                  </a:txBody>
                  <a:tcPr marL="9525" marR="9525" marT="9525" marB="0"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объектов, исключенных из перечня проблемных объектов в отчетном году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пострадавших граждан-соинвесторов, права которых обеспечены в отчетном году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Держим стройки на контроле -  Количество объектов, находящихся на контроле Минстроя МО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Решаем проблемы обманутых дольщиков - Количество обманутых дольщиков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Проблемные стройки (Подмосковья) - Количество проблемных объектов, по которым нарушены права участников долевого строительства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Нет аварийному жилью - Исполнение программы "Переселение граждан из  аварийного жилого фонда в МО на 2016-2020 года"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400460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6471331"/>
              </p:ext>
            </p:extLst>
          </p:nvPr>
        </p:nvGraphicFramePr>
        <p:xfrm>
          <a:off x="539552" y="836712"/>
          <a:ext cx="8424936" cy="23595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«Жилище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6520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6.  «Обеспечение жилыми помещениями граждан, состоящих на учете в качестве нуждающихся в жилых помещениях, предоставляемых по договорам социального найма на 2017-2021 годы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</a:p>
                    <a:p>
                      <a:pPr algn="l" fontAlgn="t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семей, получивших жилые помещения и улучшивших свои жилищные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условия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Семья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8585736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7671519"/>
              </p:ext>
            </p:extLst>
          </p:nvPr>
        </p:nvGraphicFramePr>
        <p:xfrm>
          <a:off x="539552" y="836712"/>
          <a:ext cx="8424936" cy="33757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«Формирование современной комфортной среды на территории городского округа Домодедово на 2018-2022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6520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«Комфортная городская среда на территории городского округа Домодедово»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доли благоустроенных общественных и дворовых территорий от общего количества общественных и дворовых территорий Московской области (по результатам инвентаризации)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</a:p>
                  </a:txBody>
                  <a:tcPr marL="9525" marR="9525" marT="9525" marB="0"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благоустроенных общественных территорий (в разрезе видов территорий), в том числе: - зоны отдыха; пешеходные зоны; набережные; - скверы; - площади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 обустроенными дворовыми территориями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60/195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70/228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80/261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90/294</a:t>
                      </a:r>
                    </a:p>
                  </a:txBody>
                  <a:tcPr marL="9525" marR="9525" marT="9525" marB="0"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установленных детских игровых площадок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Чистое Подмосковье - Заключение и исполнение договоров на вывоз отходов в ИЖС и СНТ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055917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0577520"/>
              </p:ext>
            </p:extLst>
          </p:nvPr>
        </p:nvGraphicFramePr>
        <p:xfrm>
          <a:off x="539552" y="836712"/>
          <a:ext cx="8424936" cy="39123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«Формирование современной комфортной среды на территории городского округа Домодедово на 2018-2022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6520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2. «Благоустройство территории городского округа Домодедово»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Доля муниципальных образований Московской области обеспечивающих условия для повышения уровня благоустройства территорий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муниципальных образований МО, обеспечивающих условия для повышения уровня благоустройства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Сокращение уровня износа электросетевого хозяйства систем наружного освещения с применением СИП и высокоэффективных светильников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объектов электросетевого хозяйства, систем наружного и архитектурно-художественного освещения на которых реализованы мероприятия по устройству и капитальному ремонту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рассмотренных дел об административных правонарушениях в сфере благоустройства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208,00</a:t>
                      </a:r>
                    </a:p>
                  </a:txBody>
                  <a:tcPr marL="9525" marR="9525" marT="9525" marB="0"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Светлый город - Приведение к нормативному освещению улиц, проездов, набережных в городских и сельских поселениях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4271708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2071556"/>
              </p:ext>
            </p:extLst>
          </p:nvPr>
        </p:nvGraphicFramePr>
        <p:xfrm>
          <a:off x="539552" y="836712"/>
          <a:ext cx="8424936" cy="33954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«Формирование современной комфортной среды на территории городского округа Домодедово на 2018-2022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6520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3. «Создание условий для обеспечения комфортного проживания жителей в многоквартирных домах городского округа Домодедово»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муниципальных образований Московской области обеспечивающих условия для комфортного проживания жителей в многоквартирных домах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отремонтированных подъездов МКД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371,00</a:t>
                      </a:r>
                    </a:p>
                  </a:txBody>
                  <a:tcPr marL="9525" marR="9525" marT="9525" marB="0"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МКД, в которых проведен капитальный ремонт в рамках региональной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36,00</a:t>
                      </a:r>
                    </a:p>
                  </a:txBody>
                  <a:tcPr marL="9525" marR="9525" marT="9525" marB="0"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многоквартирных домов, прошедших комплексный капитальный ремонт и соответствующих нормальному классу энергоэффективности и выше (A, B, C, D)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212,00</a:t>
                      </a:r>
                    </a:p>
                  </a:txBody>
                  <a:tcPr marL="9525" marR="9525" marT="9525" marB="0"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Новая культура сбора отходов (ТКО) - Оснащение контейнерных площадок МКД контейнерами для раздельного сбора отходов (ТКО)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2732581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685292"/>
              </p:ext>
            </p:extLst>
          </p:nvPr>
        </p:nvGraphicFramePr>
        <p:xfrm>
          <a:off x="539552" y="836712"/>
          <a:ext cx="8424936" cy="35173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«Предпринимательство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6520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«Развитие малого и среднего предпринимательства в городском округе Домодедово на 2017-2021 годы»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Малый бизнес большого региона - Прирост количества субъектов малого и среднего предпринимательства на 10 тыс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111,73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113,09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115,18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117,24</a:t>
                      </a:r>
                    </a:p>
                  </a:txBody>
                  <a:tcPr marL="9525" marR="9525" marT="9525" marB="0"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Создаем рабочие места в малом бизнесе - Отношение численности работников МСП к численности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12,42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12,44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12,46</a:t>
                      </a:r>
                    </a:p>
                  </a:txBody>
                  <a:tcPr marL="9525" marR="9525" marT="9525" marB="0"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среднесписочной численности работников (без внешних совместителей) субъектов малого и среднего предпринимательства в среднесписочной численности работников (без внешних совместителей) всех предприятий и организаций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24,48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24,49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24,51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24,52</a:t>
                      </a:r>
                    </a:p>
                  </a:txBody>
                  <a:tcPr marL="9525" marR="9525" marT="9525" marB="0"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малых и средних предприятий на 1 тысячу жителей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18,86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15,01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15,02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15,03</a:t>
                      </a:r>
                    </a:p>
                  </a:txBody>
                  <a:tcPr marL="9525" marR="9525" marT="9525" marB="0"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вновь созданных предприятий малого и среднего бизнеса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69293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7017972"/>
              </p:ext>
            </p:extLst>
          </p:nvPr>
        </p:nvGraphicFramePr>
        <p:xfrm>
          <a:off x="457200" y="1481138"/>
          <a:ext cx="781812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Уровень обеспеченности населения жильем на конец года </a:t>
            </a:r>
            <a:r>
              <a:rPr lang="ru-RU" sz="1400" dirty="0" smtClean="0">
                <a:latin typeface="Georgia" panose="02040502050405020303" pitchFamily="18" charset="0"/>
              </a:rPr>
              <a:t>           </a:t>
            </a:r>
            <a:r>
              <a:rPr lang="ru-RU" sz="1400" dirty="0">
                <a:latin typeface="Georgia" panose="02040502050405020303" pitchFamily="18" charset="0"/>
              </a:rPr>
              <a:t>(кв. м на человека)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529556445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8478781"/>
              </p:ext>
            </p:extLst>
          </p:nvPr>
        </p:nvGraphicFramePr>
        <p:xfrm>
          <a:off x="539552" y="836712"/>
          <a:ext cx="8424936" cy="28887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«Предпринимательство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6520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2. «Содействие занятости населения городского округа Домодедово на 2017-2021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официально регистрируемой безработицы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0,52-0,55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0,50-0,52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0,49-0,51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0,48-0,51</a:t>
                      </a:r>
                    </a:p>
                  </a:txBody>
                  <a:tcPr marL="9525" marR="9525" marT="9525" marB="0"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пострадавших в результате несчастных случаев на производстве со смертельным исходом, в расчете на 1000 работающих (по кругу организаций муниципальной собственности)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0,079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0,06</a:t>
                      </a:r>
                    </a:p>
                  </a:txBody>
                  <a:tcPr marL="9525" marR="9525" marT="9525" marB="0"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 вес рабочих мест, на которых проведена специальная оценка условий труда, в общем количестве рабочих мест (по кругу организаций муниципальной собственности)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5229036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8633192"/>
              </p:ext>
            </p:extLst>
          </p:nvPr>
        </p:nvGraphicFramePr>
        <p:xfrm>
          <a:off x="539552" y="836712"/>
          <a:ext cx="8424936" cy="36685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«Предпринимательство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6520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3. «Развитие конкуренции в городском округе Домодедово на 2017-2021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закупок среди субъектов малого предпринимательства, социально ориентированных некоммерческих организаций, осуществляемых в соответствии с Федеральным законом № 44-ФЗ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25,00</a:t>
                      </a:r>
                    </a:p>
                  </a:txBody>
                  <a:tcPr marL="9525" marR="9525" marT="9525" marB="0"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реализованных требований Стандарта развития конкуренции в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7,00</a:t>
                      </a:r>
                    </a:p>
                  </a:txBody>
                  <a:tcPr marL="9525" marR="9525" marT="9525" marB="0"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обоснованных, частично обоснованных жалоб в Федеральную антимонопольную службу (ФАС России) (от общего количества опубликованных торгов)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1,20</a:t>
                      </a:r>
                    </a:p>
                  </a:txBody>
                  <a:tcPr marL="9525" marR="9525" marT="9525" marB="0"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общей экономии денежных средств от общей суммы объявленных торгов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11,00</a:t>
                      </a:r>
                    </a:p>
                  </a:txBody>
                  <a:tcPr marL="9525" marR="9525" marT="9525" marB="0"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несостоявшихся торгов от общего количества объявленных торгов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16,00</a:t>
                      </a:r>
                    </a:p>
                  </a:txBody>
                  <a:tcPr marL="9525" marR="9525" marT="9525" marB="0"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Среднее количество участников на торгах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участников в одной процедуре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0165978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4042468"/>
              </p:ext>
            </p:extLst>
          </p:nvPr>
        </p:nvGraphicFramePr>
        <p:xfrm>
          <a:off x="539552" y="836712"/>
          <a:ext cx="8424936" cy="45110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«Предпринимательство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6520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4. «Инвестиции городского округа Домодедово на 2017-2021 годы» 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инвестиций, привлеченных в основной капитал по инвестиционным проектам (без учета бюджетных инвестиций и жилищного строительства), находящимся в системе ЕАС ПИП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Миллион рублей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26 636,82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23 217,00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26 235,00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30 170,00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35 299,00</a:t>
                      </a:r>
                    </a:p>
                  </a:txBody>
                  <a:tcPr marL="9525" marR="9525" marT="9525" marB="0"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созданных рабочих мест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2 005,00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2 010,00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2 017,00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2 019,00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2 021,00</a:t>
                      </a:r>
                    </a:p>
                  </a:txBody>
                  <a:tcPr marL="9525" marR="9525" marT="9525" marB="0"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среднемесячной заработной платы работников организаций, не относящихся к субъектам малого предпринимательства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105,10</a:t>
                      </a:r>
                    </a:p>
                  </a:txBody>
                  <a:tcPr marL="9525" marR="9525" marT="9525" marB="0"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Инвестируй в Подмосковье - Объем инвестиций, привлеченных в основной капитал  (без учета бюджетных инвестиций и жилищного строительства), на душу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рублей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181,84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181,93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182,11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182,26</a:t>
                      </a:r>
                    </a:p>
                  </a:txBody>
                  <a:tcPr marL="9525" marR="9525" marT="9525" marB="0"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заполняемости индустриального парка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64,11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65,45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68,13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70,82</a:t>
                      </a:r>
                    </a:p>
                  </a:txBody>
                  <a:tcPr marL="9525" marR="9525" marT="9525" marB="0"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привлеченных резидентов индустриальных парков, технопарков, промышленных площадок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41,00</a:t>
                      </a:r>
                    </a:p>
                  </a:txBody>
                  <a:tcPr marL="9525" marR="9525" marT="9525" marB="0"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резидентов индустриальных парков, технопарков, промышленных площадок начавших производство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11,00</a:t>
                      </a:r>
                    </a:p>
                  </a:txBody>
                  <a:tcPr marL="9525" marR="9525" marT="9525" marB="0"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созданных новых индустриальных парков, технопарков, промышленных площадок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Зарплата без долгов - Задолженность по выплате заработной платы (количество организаций; численность работников, сумма задолженности)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рублей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2582793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2345198"/>
              </p:ext>
            </p:extLst>
          </p:nvPr>
        </p:nvGraphicFramePr>
        <p:xfrm>
          <a:off x="539552" y="836712"/>
          <a:ext cx="8424936" cy="56166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9534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2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18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9431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«Предпринимательство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8467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5. «Развитие потребительского рынка и услуг на территории городского округа Домодедово на 2017-2021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 населения площадью торговых объектов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Квадратные метры на 1000 жителей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1 021,40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1 055,20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1 080,60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1 106,30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1 135,30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проведенных ярмарок на одно место, включенное в сводный перечень мест для проведения ярмарок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доставок товаров автолавками и автомагазинами в сельские населенные пункты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 в неделю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/>
                </a:tc>
              </a:tr>
              <a:tr h="398387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ликвидированных розничных рынков, несоответствующих требованиям законодательства, от общего количества выявленных несанкционированных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введенных объектов по продаже отечественной сельскохозяйственной продукции «Подмосковный фермер»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Прирост посадочных мест на объектах общественного питания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 населения услугами общественного питания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Пос. мест /на 1000 жите­лей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/>
                </a:tc>
              </a:tr>
              <a:tr h="248008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Прирост рабочих мест на объектах бытовых услуг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введенных банных объектов по программе "100 бань Подмосковья"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</a:tr>
              <a:tr h="527813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территории муниципального образования муниципального казенного учреждения в сфере погребения и похоронного дела по принципу: 1 муниципальный район/городской округ – 1 МКУ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</a:tr>
              <a:tr h="398387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Чистое кладбище - Доля кладбищ, соответствующих требованиям Порядка деятельности общественных кладбищ и крематориев на территории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Цивилизованная торговля - Эффективность работы органов местного самоуправления по организации торговой деятельности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7868819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5691976"/>
              </p:ext>
            </p:extLst>
          </p:nvPr>
        </p:nvGraphicFramePr>
        <p:xfrm>
          <a:off x="539552" y="836712"/>
          <a:ext cx="8424936" cy="56070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9534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2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18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9431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«Эффективная власть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8467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1.«Развитие информационной и технической инфраструктуры экосистемы цифровой экономики городского округа Домодедово на 2017-2021 годы»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работников ОМСУ муниципального образования Московской области, обеспеченных необходимым компьютерным оборудованием с предустановленным общесистемным программным обеспечением и организационной техникой в соответствии с требованиями нормативных правовых актов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ОМСУ муниципального образования Московской области, обеспеченных необходимыми услугами связи в том числе для оказания государственных и муниципальных услуг в электронной форме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доли защищенных по требованиям безопасности информации информационных систем, используемых ОМСУ муниципального образования Московской области, в соответствии с категорией обрабатываемой информации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398387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персональных компьютеров, используемых на рабочих местах работников ОМСУ муниципального образования Московской области, обеспеченных антивирусным программным обеспечением с регулярным обновлением соответствующих баз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работников ОМСУ муниципального образования Московской области, обеспеченных средствами электронной подписи в соответствии с установленными требованиями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документов служебной переписки ОМСУ муниципального образования Московской области и их подведомственных учреждений с ЦИОГВ и ГО Московской области, подведомственными ЦИОГВ и ГО Московской области организациями и учреждениями, не содержащих персональные данные и конфиденциальные сведения и направляемых исключительно в электронном виде с использованием МСЭД и средств электронной подписи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9322864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0413799"/>
              </p:ext>
            </p:extLst>
          </p:nvPr>
        </p:nvGraphicFramePr>
        <p:xfrm>
          <a:off x="539552" y="836712"/>
          <a:ext cx="8424936" cy="58371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9534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2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18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9431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«Эффективная власть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8467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1.«Развитие информационной и технической инфраструктуры экосистемы цифровой экономики городского округа Домодедово на 2017-2021 годы»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доли граждан, использующих механизм получения государственных и муниципальных услуг в электронной форме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85,00</a:t>
                      </a:r>
                    </a:p>
                  </a:txBody>
                  <a:tcPr marL="9525" marR="9525" marT="9525" marB="0"/>
                </a:tc>
              </a:tr>
              <a:tr h="248008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доли граждан, зарегистрированных в ЕСИА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Качественные услуги - Доля муниципальных (государственных) услуг, по которым нарушены  регламентные сроки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/>
                </a:tc>
              </a:tr>
              <a:tr h="527813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Удобные услуги - Доля муниципальных (государственных) услуг, по которым заявления поданы в электронном виде через региональный портал государственных и муниципальных услуг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</a:p>
                  </a:txBody>
                  <a:tcPr marL="9525" marR="9525" marT="9525" marB="0"/>
                </a:tc>
              </a:tr>
              <a:tr h="398387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Ответь вовремя -  Доля жалоб, поступивших на портал «Добродел», по которым нарушен срок подготовки ответа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Обратная  связь - Доля зарегистрированных обращений граждан, требующих устранение проблемы, по которым в регламентные сроки предоставлены ответы, подтверждающие их решение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ОМСУ муниципального образования Московской области и их подведомственных учреждений, использующих региональные межведомственные информационные системы поддержки обеспечивающих функций и контроля результативности деятельности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ОМСУ муниципального образования Московской области, а также находящихся в их ведении организаций, предприятий и учреждений, участвующих в планировании, подготовке, проведении и контроле исполнения конкурентных процедур с использованием ЕАСУЗ, включая подсистему портал исполнения контрактов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ОМСУ муниципального образования Московской области, а также находящихся в их ведении организаций и учреждений, использующих ЕИСУГИ для учета и контроля эффективности использования государственного и муниципального имущества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6467126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6280646"/>
              </p:ext>
            </p:extLst>
          </p:nvPr>
        </p:nvGraphicFramePr>
        <p:xfrm>
          <a:off x="539552" y="836712"/>
          <a:ext cx="8424936" cy="57541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9534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2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18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9431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«Эффективная власть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8467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1.«Развитие информационной и технической инфраструктуры экосистемы цифровой экономики городского округа Домодедово на 2017-2021 годы»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используемых в деятельности ОМСУ муниципального образования Московской области информационно-аналитических сервисов ЕИАС ЖКХ МО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муниципальных учреждений образования, обеспеченных доступом в информационно-телекоммуникационную сеть Интернет на скорости: для организаций дошкольного образования – не менее 2 Мбит/с; для общеобразовательных организаций, расположенных в городских населенных пунктах, – не менее 100 Мбит/с; для общеобразовательных организаций, расположенных в сельских населенных пунктах, – не менее 10 Мбит/с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современных компьютеров (со сроком эксплуатации не более семи лет) на 100 обучающихся в общеобразовательных организациях муниципального образования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14,40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муниципальных организаций в муниципальном образовании Московской обеспеченных современными аппаратно-программными комплексами со средствами криптографической защиты информации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доли положительно рассмотренных заявлений на размещение антенно-мачтовых сооружений связи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многоквартирных домов, имеющих возможность пользоваться услугами проводного и мобильного доступа в информационно-телекоммуникационную сеть Интернет на скорости не менее 1 Мбит/с, предоставляемыми не менее чем 2 операторами связи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85,51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муниципальных учреждений культуры, обеспеченных доступом в информационно-телекоммуникационную сеть Интернет на скорости: для учреждений культуры, расположенных в городских населенных пунктах, – не менее 50 Мбит/с; для учреждений культуры, расположенных в сельских населенных пунктах, – не менее 10 Мбит/с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3186410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839775"/>
              </p:ext>
            </p:extLst>
          </p:nvPr>
        </p:nvGraphicFramePr>
        <p:xfrm>
          <a:off x="539552" y="836712"/>
          <a:ext cx="8424936" cy="33151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9534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2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18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9431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«Эффективная власть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8467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2.«Снижение административных барьеров, повышение качества и доступности предоставления государственных и муниципальных услуг, в том числе на базе многофункциональных центров предоставления государственных и муниципальных услуг на 2017-2021 годы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</a:p>
                    <a:p>
                      <a:pPr algn="l" fontAlgn="t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граждан, имеющих доступ к получению государственных и муниципальных услуг по принципу «одного окна» по месту пребывания, в том числе в МФЦ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удовлетворенности граждан качеством предоставления государственных и муниципальных услуг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94,80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Среднее время ожидания в очереди при обращении заявителя в МФЦ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минут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Быстрые услуги - Доля заявителей МФЦ,ожидающих в очереди более 12,5 минут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8612971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7016813"/>
              </p:ext>
            </p:extLst>
          </p:nvPr>
        </p:nvGraphicFramePr>
        <p:xfrm>
          <a:off x="539552" y="836712"/>
          <a:ext cx="8424936" cy="26638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9534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2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18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9431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«Эффективная власть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8467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3. «Развитие муниципальной службы городского округа Домодедово на 2017-2021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муниципальных служащих, прошедших обучение по программам профессиональной переподготовки и повышения квалификации от общего числа муниципальных служащих Администрации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1254218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8000530"/>
              </p:ext>
            </p:extLst>
          </p:nvPr>
        </p:nvGraphicFramePr>
        <p:xfrm>
          <a:off x="539552" y="836712"/>
          <a:ext cx="8424936" cy="37748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9534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2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18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9431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«Эффективная власть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8467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5.«Управление муниципальными финансами городского округа Домодедово на 2017-2021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ежегодного прироста налоговых и неналоговых доходов бюджета городского округа Домодедово в отчетном финансовом году к поступлениям в году, предшествующем отчетному финансовому году   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-4,00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отношения объема расходов на обслуживание муниципального долга городского округа Домодедово к объему расходов бюджета городского округа Домодедово (за исключением объема расходов, которые осуществляются за счет субвенций, предоставляемых из бюджетов бюджетной системы Российской Федерации), на уровне, не превышающем 5 %  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Мобилизация доходов - Снижение  задолженности в  бюджет: налоговой, неналоговой (в части налоговой задолженности)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коэффициент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0,91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Новые налогоплательщики - Приглашаем к регистрации/перерегистрации новых юридических и физических лиц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10 185,00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10 491,00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10 806,00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11 130,00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6445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rmAutofit/>
          </a:bodyPr>
          <a:lstStyle/>
          <a:p>
            <a:pPr marL="137160" indent="0"/>
            <a:r>
              <a:rPr lang="ru-RU" sz="1400" dirty="0">
                <a:latin typeface="Georgia" panose="02040502050405020303" pitchFamily="18" charset="0"/>
              </a:rPr>
              <a:t>Бюджетная политика городского округа Домодедово</a:t>
            </a:r>
          </a:p>
        </p:txBody>
      </p:sp>
      <p:sp>
        <p:nvSpPr>
          <p:cNvPr id="14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968592"/>
          </a:xfrm>
        </p:spPr>
        <p:txBody>
          <a:bodyPr>
            <a:normAutofit fontScale="47500" lnSpcReduction="20000"/>
          </a:bodyPr>
          <a:lstStyle/>
          <a:p>
            <a:pPr marL="137160" indent="0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0" algn="just">
              <a:lnSpc>
                <a:spcPct val="120000"/>
              </a:lnSpc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Основными направлениями бюджетной политики при формировании бюджета городского округа Домодедово являются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137160" indent="0" algn="just">
              <a:lnSpc>
                <a:spcPct val="120000"/>
              </a:lnSpc>
              <a:buNone/>
            </a:pP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долгосрочной сбалансированности и устойчивости бюджета;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доходного потенциала бюджета городского округа Домодедово;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безусловное исполнение принятых социальных обязательств;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Указов Президента России, направленных на решение неотложных проблем социально-экономического развития страны;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эффективности бюджетных расходов;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программно-целевого принципа планирования бюджета;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качества предоставления государственных и муниципальных услуг;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открытости и прозрачности бюджетного процесса;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поддержание умеренной долговой нагрузки на бюджет городского округа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0" algn="just">
              <a:lnSpc>
                <a:spcPct val="120000"/>
              </a:lnSpc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Основные приоритеты расходов бюджета городского округа Домодедово  определены с учетом необходимости решения неотложных проблем экономического и социального развития, достижения целевых показателей, обозначенных в указах Президента Российской Федерации от 7 мая 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2018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года.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12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3295555"/>
              </p:ext>
            </p:extLst>
          </p:nvPr>
        </p:nvGraphicFramePr>
        <p:xfrm>
          <a:off x="539552" y="836712"/>
          <a:ext cx="8424936" cy="46629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9534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2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18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9431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«Эффективная власть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8467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6. «Обеспечение деятельности Администрации городского округа Домодедово на 2017-2021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не исполненных предписаний (представлений) ОМСУ и их должностными лицами об устранении нарушений по которым приняты судебные решения, вступившие в законную силу в соответствии со ст.19.5 КоАП РФ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граждан, подписавшихся на периодические издания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350,00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выплаченных поощренных председателям домовых комитетов (старших по домам), старостам и председателям уличных комитетов за проводимую общественную  работу в сфере ЖКХ по отношению к начисленным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выплаченной премии  лицам, достигших возраста 90 лет и старше (долгожителей) зарегистрированным по месту жительства на территории городского округа Домодедово по отношению к начисленной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перечисленных ежегодных членских взносов в фонды и ассоциации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Отклонение от установленной предельной численности депутатов, выборных должностных лиц местного самоуправления, осуществляющих свои полномочия на постоянной основе, муниципальных служащих органов местного самоуправления муниципальных образований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2874612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0135120"/>
              </p:ext>
            </p:extLst>
          </p:nvPr>
        </p:nvGraphicFramePr>
        <p:xfrm>
          <a:off x="539552" y="836712"/>
          <a:ext cx="8424936" cy="33839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9534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2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18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9431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«Эффективная власть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8467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8. «Развитие архивного дела на 2017-2021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архивных документов, хранящихся в муниципальном архиве в нормативных условиях, обеспечивающих их постоянное (вечное) и долговременное хранение, в общем количестве документов в муниципальном архиве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архивных фондов муниципального архива, внесенных в общеотраслевую базу данных «Архивный фонд», от общего количества архивных фондов, хранящихся в муниципальном архиве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архивных документов, переведенных в электронно-цифровую форму, от общего количества документов, находящихся на хранении в муниципальном архиве муниципального образования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2,70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0517483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5977822"/>
              </p:ext>
            </p:extLst>
          </p:nvPr>
        </p:nvGraphicFramePr>
        <p:xfrm>
          <a:off x="539552" y="836712"/>
          <a:ext cx="8424936" cy="55324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9534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2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18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9431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«Эффективная власть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8467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11.«Развитие имущественного комплекса городского округа Домодедово, в том числе обеспечение государственной регистрации права собственности в городском округе Домодедово; управление и распоряжение акциями хозяйственных обществ; приватизация имущества; управление и распоряжение земельными участками на 2017-2021 годы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</a:p>
                    <a:p>
                      <a:pPr algn="l" fontAlgn="t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объектов приватизации имущества в соответствии с планом приватизации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объектов муниципального имущества подлежащих оценке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земельных участков, подготовленных органом местного самоуправления для реализации на торгах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перечисленных бюджетных средств на увеличение уставного капитала муниципальных унитарных предприятий по отношению к утвержденным бюджетным средствам выделенных на эти цели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расходов бюджета на содержание и ремонт муниципального жилищного фонда и нежилых помещений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Проверка использования земель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Прирост земельного налога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Собираемость от арендной платы за земельные участки, государственная собственность на которые не разграничена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Собираемость от арендной платы за муниципальное имущество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Погашение задолженности прошлых лет по арендной плате за земельные участки, государственная собственность на которые не разграничена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Эффективность работы по взысканию задолженности по арендной плате за земельные участки, государственная собственность на которые не разграничена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5521368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4957641"/>
              </p:ext>
            </p:extLst>
          </p:nvPr>
        </p:nvGraphicFramePr>
        <p:xfrm>
          <a:off x="539552" y="836712"/>
          <a:ext cx="8424936" cy="39594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9534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2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18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9431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«Эффективная власть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8467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11.«Развитие имущественного комплекса городского округа Домодедово, в том числе обеспечение государственной регистрации права собственности в городском округе Домодедово; управление и распоряжение акциями хозяйственных обществ; приватизация имущества; управление и распоряжение земельными участками на 2017-2021 годы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</a:p>
                    <a:p>
                      <a:pPr algn="l" fontAlgn="t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Предоставление земельных участков многодетным семьям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70,87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Эффективность работы по взысканию задолженности по арендной плате за муниципальное имущество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Соблюдение регламентного срока оказания государственных и муниципальных услуг в области земельных отношений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Повышение положительных результатов предоставления государственных и муниципальных услуг в области земельных отношений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оформленных технических паспортов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Увеличивай налоги -  Доля  объектов недвижимого имущества, поставленных на кадастровый учет от выявленных земельных участков с объектами без прав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0574492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7070269"/>
              </p:ext>
            </p:extLst>
          </p:nvPr>
        </p:nvGraphicFramePr>
        <p:xfrm>
          <a:off x="539552" y="836712"/>
          <a:ext cx="8424936" cy="22949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9534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2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18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9431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«Развитие системы информирования населения о деятельности органов местного самоуправления городского округа Домодедово на 2017-2021 годы»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Житель хочет знать - Информирование населения через СМИ и социальные сети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171,27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170,27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170,06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170,06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 незаконных рекламных конструкций, установленных на территории муниципального образования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784345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3537266"/>
              </p:ext>
            </p:extLst>
          </p:nvPr>
        </p:nvGraphicFramePr>
        <p:xfrm>
          <a:off x="539552" y="836712"/>
          <a:ext cx="8424936" cy="31401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9534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2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18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9431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 «Развитие и функционирование дорожно-транспортного комплекса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8467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«Обеспечение доступности услуг пассажирского транспорта на территории городского округа Домодедово на 2017-2021 годы»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поездок, оплаченных с использованием единых транспортных карт, в общем количестве оплаченных пассажирами поездок на конец года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82,37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Внедрение ГЛОНАСС - Степень внедрения и эффективность использования технологии на базе системы ГЛОНАСС с использованием РНИС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Комфортный автобус - Доля транспортных средств, соответствующих стандарту (МК - 5 лет, СК, БК - 7 лет) от количества транспортных средств, работающих на мун. маршрутах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9720618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2219802"/>
              </p:ext>
            </p:extLst>
          </p:nvPr>
        </p:nvGraphicFramePr>
        <p:xfrm>
          <a:off x="539552" y="836712"/>
          <a:ext cx="8424936" cy="25114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9534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2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18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9431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 «Развитие и функционирование дорожно-транспортного комплекса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8467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2. «Обеспечение безопасности дорожного движения на территории городского округа Домодедово на 2017-2021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ДТП - Снижение смертности от ДТП:</a:t>
                      </a:r>
                      <a:b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дорогах Федерального значения</a:t>
                      </a:r>
                      <a:b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дорогах  регионального значения</a:t>
                      </a:r>
                      <a:b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дорогах муниципального значения</a:t>
                      </a:r>
                      <a:b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частных дорогах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случаев на 100 тыс. 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10,60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4703608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2853548"/>
              </p:ext>
            </p:extLst>
          </p:nvPr>
        </p:nvGraphicFramePr>
        <p:xfrm>
          <a:off x="539552" y="836712"/>
          <a:ext cx="8424936" cy="35356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9534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2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18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6461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 «Развитие и функционирование дорожно-транспортного комплекса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8467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3. «Обеспечение проектирования, строительства, реконструкции, ремонта и содержания автомобильных дорог, тротуаров, мостов муниципального значения на 2017-2021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протяжённости автомобильных дорог общего пользования местного значения запланированных по содержанию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 каждой дороги хозяин - Доля бесхозяйных дорог, принятых в муниципальную собственность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Объемы ввода в эксплуатацию после строительства и (или) реконструкции автомобильных дорог общего пользования местного значения, в том числе с привлечением субсидии из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Километр; тысяча метров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1,72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Ремонт  сети автомобильных дорог общего пользования местного значения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квадратных метров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103,71/12,0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103,71/12,0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103,71/12,0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103,71/12,0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Создание парковочных машиномест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677,00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677,00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1 670,00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1 670,00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9166365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6427638"/>
              </p:ext>
            </p:extLst>
          </p:nvPr>
        </p:nvGraphicFramePr>
        <p:xfrm>
          <a:off x="539552" y="836712"/>
          <a:ext cx="8424936" cy="24598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9534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2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18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6461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 «Развитие и функционирование дорожно-транспортного комплекса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8467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4. «Обеспечение ремонта дворовых территорий многоквартирных жилых домов и подъездов к дворовым территориям многоквартирных жилых домов городского округа Домодедово на 2017-2021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площади поверхности дворовых территорий многоквартирных домов, приведение в нормативное состояние с использованием субсидий из Дорожного фонда Московской области и средств бюджетов муниципальных образований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квадратных метров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3013822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0704148"/>
              </p:ext>
            </p:extLst>
          </p:nvPr>
        </p:nvGraphicFramePr>
        <p:xfrm>
          <a:off x="539552" y="836712"/>
          <a:ext cx="8424936" cy="50429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9534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2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18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6461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«Архитектура и градостроительство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8467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«Проектно-информационное обеспечение градостроительной деятельности городского округа Домодедово на 2017-2021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перечисленного денежного содержания и дополнительных выплат сотрудников на зарплатные банковские карты и доля перечисленных страховых взносов в государственные внебюджетные фонды по отношению к начисленным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расходов бюджета на материально-техническое обеспечение деятельности МКУ "Управление капитального строительства", произведенных на основании заключенных договоров и муниципальных контрактов по отношению к общей сумме расходов на материально-техническое обеспечение деятельности МКУ "Управление капитального строительства"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утвержденного генерального плана городского округа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проведенных публичных слушаний по проектам документов территориального планирования городского округа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утвержденных правил землепользования и застройки городского округа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проведенных публичных слушаний по проектам документов градостроительного зонирования городского округа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утвержденных нормативов градостроительного проектирования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Проектно-изыскательные работы на транспортно-экономическое обоснование строительства автомобильной дороги регионального значения "Обход д. Заболотье и с. Домодедово" в г.о.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28082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Другая 6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7A7BAE"/>
      </a:accent1>
      <a:accent2>
        <a:srgbClr val="529CA4"/>
      </a:accent2>
      <a:accent3>
        <a:srgbClr val="B363B5"/>
      </a:accent3>
      <a:accent4>
        <a:srgbClr val="D67F4A"/>
      </a:accent4>
      <a:accent5>
        <a:srgbClr val="A56E49"/>
      </a:accent5>
      <a:accent6>
        <a:srgbClr val="73A0BF"/>
      </a:accent6>
      <a:hlink>
        <a:srgbClr val="81BDC9"/>
      </a:hlink>
      <a:folHlink>
        <a:srgbClr val="C9B285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13352</TotalTime>
  <Words>17489</Words>
  <Application>Microsoft Office PowerPoint</Application>
  <PresentationFormat>Экран (4:3)</PresentationFormat>
  <Paragraphs>5023</Paragraphs>
  <Slides>114</Slides>
  <Notes>5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114</vt:i4>
      </vt:variant>
    </vt:vector>
  </HeadingPairs>
  <TitlesOfParts>
    <vt:vector size="116" baseType="lpstr">
      <vt:lpstr>Открытая</vt:lpstr>
      <vt:lpstr>Диаграмма Microsoft Excel</vt:lpstr>
      <vt:lpstr>Бюджет для граждан на основе проекта бюджета городского округа Домодедово  на 2019 год и плановый период 2020 и 2021 гг. </vt:lpstr>
      <vt:lpstr>Глоссарий</vt:lpstr>
      <vt:lpstr>Социально-экономические условия реализации бюджетной и налоговой политики Московской области</vt:lpstr>
      <vt:lpstr>Численность постоянного населения                                                                          (тыс. чел.)</vt:lpstr>
      <vt:lpstr>Среднемесячная заработная плата работников крупных и средних организаций      (руб.)</vt:lpstr>
      <vt:lpstr>Общая численность безработных граждан                                                                            (чел.)</vt:lpstr>
      <vt:lpstr>Ввод  в эксплуатацию жилых домов, построенных за счет всех источников финансирования  (тыс. м2 общей площади)</vt:lpstr>
      <vt:lpstr>Уровень обеспеченности населения жильем на конец года            (кв. м на человека)</vt:lpstr>
      <vt:lpstr>Бюджетная политика городского округа Домодедово</vt:lpstr>
      <vt:lpstr>Муниципальный (местный) бюджет - форма образования и расходования денежных средств, предназначенных для финансового обеспечения задач и функций местного самоуправления</vt:lpstr>
      <vt:lpstr>Презентация PowerPoint</vt:lpstr>
      <vt:lpstr>Основные параметры бюджета городского округа  Домодедово на 2017-2021 гг. (млн.руб.)</vt:lpstr>
      <vt:lpstr>Основные параметры бюджета на 2019 год и плановый период 2020 и 2021 гг. в сравнении с фактическим исполнением 2017 года и ожидаемым исполнением 2018 года                                                                                                                                            млн.руб.</vt:lpstr>
      <vt:lpstr>Муниципальный долг</vt:lpstr>
      <vt:lpstr>Объем и структура муниципального внутреннего долга городского округа Домодедово </vt:lpstr>
      <vt:lpstr>Динамика доходов 2017-2021 гг.                                                                                              млн.руб.</vt:lpstr>
      <vt:lpstr>Динамика расходов 2017-2021 гг.                                                                                           млн.руб.</vt:lpstr>
      <vt:lpstr>Презентация PowerPoint</vt:lpstr>
      <vt:lpstr>Презентация PowerPoint</vt:lpstr>
      <vt:lpstr>Презентация PowerPoint</vt:lpstr>
      <vt:lpstr>Изменение структуры налоговых и неналоговых доходов городского округа Домодедово за 2017-2021 гг.                                                                                                (млн. руб.)</vt:lpstr>
      <vt:lpstr>Удельный вес налоговых и неналоговых доходов на душу населения (руб./чел.)</vt:lpstr>
      <vt:lpstr>Изменение структуры межбюджетных трансфертов в 2017-2021 гг. (млн. руб.)</vt:lpstr>
      <vt:lpstr>Информация о налоговых ставках и льготах по земельному налогу</vt:lpstr>
      <vt:lpstr>Информация о выпадающих доходах в связи с предоставлением льгот, установленных Решением Совета депутатов городского округа Домодедово от 25.09.2007 №1-4/53 (с учет. изм. и доп.) «Об установлении и введении в действие земельного налога»  </vt:lpstr>
      <vt:lpstr>Информация о налоговых ставках по налогу на имущество физических лиц</vt:lpstr>
      <vt:lpstr>Презентация PowerPoint</vt:lpstr>
      <vt:lpstr>Раздел бюджета «Общегосударственные вопросы»</vt:lpstr>
      <vt:lpstr>Раздел бюджета «Национальная безопасность и правоохранительная деятельность»</vt:lpstr>
      <vt:lpstr>Раздел бюджета «Национальная экономика»</vt:lpstr>
      <vt:lpstr>Раздел бюджета «Жилищно-коммунальное хозяйство»</vt:lpstr>
      <vt:lpstr>Раздел бюджета «Охрана окружающей среды»</vt:lpstr>
      <vt:lpstr>Раздел бюджета «Образование»</vt:lpstr>
      <vt:lpstr>Раздел бюджета «Культура и кинематография»</vt:lpstr>
      <vt:lpstr>Раздел бюджета «Социальная политика»</vt:lpstr>
      <vt:lpstr>Раздел бюджета «Физическая культура и спорт»</vt:lpstr>
      <vt:lpstr>Раздел бюджета «Средства массовой информации »</vt:lpstr>
      <vt:lpstr>Расходы бюджета городского округа в 2019-2021 годах  по программам</vt:lpstr>
      <vt:lpstr>Программные расходы                                                                                                                 млн.руб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Cоциально-значимые объекты, строительство (реконструкция) которых осуществляется с участием средств бюджета городского округа Домодедово </vt:lpstr>
      <vt:lpstr>Финансовое управление администрации городского округа Домодедово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Открытый бюджет</dc:title>
  <dc:creator>Монахова И.В.</dc:creator>
  <cp:lastModifiedBy>Монахова И.В.</cp:lastModifiedBy>
  <cp:revision>1847</cp:revision>
  <cp:lastPrinted>2018-11-11T11:29:08Z</cp:lastPrinted>
  <dcterms:created xsi:type="dcterms:W3CDTF">2015-09-30T07:48:07Z</dcterms:created>
  <dcterms:modified xsi:type="dcterms:W3CDTF">2018-12-12T13:49:08Z</dcterms:modified>
</cp:coreProperties>
</file>